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6" r:id="rId5"/>
  </p:sldMasterIdLst>
  <p:notesMasterIdLst>
    <p:notesMasterId r:id="rId91"/>
  </p:notesMasterIdLst>
  <p:handoutMasterIdLst>
    <p:handoutMasterId r:id="rId92"/>
  </p:handoutMasterIdLst>
  <p:sldIdLst>
    <p:sldId id="504" r:id="rId6"/>
    <p:sldId id="699" r:id="rId7"/>
    <p:sldId id="737" r:id="rId8"/>
    <p:sldId id="738" r:id="rId9"/>
    <p:sldId id="750" r:id="rId10"/>
    <p:sldId id="736" r:id="rId11"/>
    <p:sldId id="645" r:id="rId12"/>
    <p:sldId id="867" r:id="rId13"/>
    <p:sldId id="863" r:id="rId14"/>
    <p:sldId id="862" r:id="rId15"/>
    <p:sldId id="864" r:id="rId16"/>
    <p:sldId id="865" r:id="rId17"/>
    <p:sldId id="713" r:id="rId18"/>
    <p:sldId id="775" r:id="rId19"/>
    <p:sldId id="785" r:id="rId20"/>
    <p:sldId id="855" r:id="rId21"/>
    <p:sldId id="1016" r:id="rId22"/>
    <p:sldId id="825" r:id="rId23"/>
    <p:sldId id="826" r:id="rId24"/>
    <p:sldId id="833" r:id="rId25"/>
    <p:sldId id="834" r:id="rId26"/>
    <p:sldId id="668" r:id="rId27"/>
    <p:sldId id="669" r:id="rId28"/>
    <p:sldId id="852" r:id="rId29"/>
    <p:sldId id="900" r:id="rId30"/>
    <p:sldId id="853" r:id="rId31"/>
    <p:sldId id="904" r:id="rId32"/>
    <p:sldId id="850" r:id="rId33"/>
    <p:sldId id="851" r:id="rId34"/>
    <p:sldId id="849" r:id="rId35"/>
    <p:sldId id="905" r:id="rId36"/>
    <p:sldId id="906" r:id="rId37"/>
    <p:sldId id="907" r:id="rId38"/>
    <p:sldId id="1012" r:id="rId39"/>
    <p:sldId id="908" r:id="rId40"/>
    <p:sldId id="888" r:id="rId41"/>
    <p:sldId id="909" r:id="rId42"/>
    <p:sldId id="910" r:id="rId43"/>
    <p:sldId id="911" r:id="rId44"/>
    <p:sldId id="912" r:id="rId45"/>
    <p:sldId id="913" r:id="rId46"/>
    <p:sldId id="914" r:id="rId47"/>
    <p:sldId id="915" r:id="rId48"/>
    <p:sldId id="916" r:id="rId49"/>
    <p:sldId id="917" r:id="rId50"/>
    <p:sldId id="918" r:id="rId51"/>
    <p:sldId id="919" r:id="rId52"/>
    <p:sldId id="894" r:id="rId53"/>
    <p:sldId id="743" r:id="rId54"/>
    <p:sldId id="889" r:id="rId55"/>
    <p:sldId id="920" r:id="rId56"/>
    <p:sldId id="921" r:id="rId57"/>
    <p:sldId id="922" r:id="rId58"/>
    <p:sldId id="881" r:id="rId59"/>
    <p:sldId id="923" r:id="rId60"/>
    <p:sldId id="869" r:id="rId61"/>
    <p:sldId id="872" r:id="rId62"/>
    <p:sldId id="873" r:id="rId63"/>
    <p:sldId id="895" r:id="rId64"/>
    <p:sldId id="870" r:id="rId65"/>
    <p:sldId id="875" r:id="rId66"/>
    <p:sldId id="874" r:id="rId67"/>
    <p:sldId id="896" r:id="rId68"/>
    <p:sldId id="871" r:id="rId69"/>
    <p:sldId id="877" r:id="rId70"/>
    <p:sldId id="876" r:id="rId71"/>
    <p:sldId id="897" r:id="rId72"/>
    <p:sldId id="878" r:id="rId73"/>
    <p:sldId id="1013" r:id="rId74"/>
    <p:sldId id="924" r:id="rId75"/>
    <p:sldId id="925" r:id="rId76"/>
    <p:sldId id="883" r:id="rId77"/>
    <p:sldId id="880" r:id="rId78"/>
    <p:sldId id="926" r:id="rId79"/>
    <p:sldId id="884" r:id="rId80"/>
    <p:sldId id="887" r:id="rId81"/>
    <p:sldId id="927" r:id="rId82"/>
    <p:sldId id="928" r:id="rId83"/>
    <p:sldId id="899" r:id="rId84"/>
    <p:sldId id="929" r:id="rId85"/>
    <p:sldId id="890" r:id="rId86"/>
    <p:sldId id="930" r:id="rId87"/>
    <p:sldId id="931" r:id="rId88"/>
    <p:sldId id="802" r:id="rId89"/>
    <p:sldId id="761"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3B182F2-67AA-46DD-944B-2A5B334F72DD}">
          <p14:sldIdLst/>
        </p14:section>
        <p14:section name="Default Section" id="{904F3976-FB2C-418A-9B35-45C4C1E720C0}">
          <p14:sldIdLst>
            <p14:sldId id="504"/>
            <p14:sldId id="699"/>
            <p14:sldId id="737"/>
            <p14:sldId id="738"/>
            <p14:sldId id="750"/>
            <p14:sldId id="736"/>
            <p14:sldId id="645"/>
            <p14:sldId id="867"/>
            <p14:sldId id="863"/>
            <p14:sldId id="862"/>
            <p14:sldId id="864"/>
            <p14:sldId id="865"/>
            <p14:sldId id="713"/>
            <p14:sldId id="775"/>
            <p14:sldId id="785"/>
            <p14:sldId id="855"/>
            <p14:sldId id="1016"/>
            <p14:sldId id="825"/>
            <p14:sldId id="826"/>
            <p14:sldId id="833"/>
            <p14:sldId id="834"/>
            <p14:sldId id="668"/>
            <p14:sldId id="669"/>
            <p14:sldId id="852"/>
            <p14:sldId id="900"/>
            <p14:sldId id="853"/>
            <p14:sldId id="904"/>
            <p14:sldId id="850"/>
            <p14:sldId id="851"/>
            <p14:sldId id="849"/>
            <p14:sldId id="905"/>
            <p14:sldId id="906"/>
            <p14:sldId id="907"/>
            <p14:sldId id="1012"/>
            <p14:sldId id="908"/>
            <p14:sldId id="888"/>
            <p14:sldId id="909"/>
            <p14:sldId id="910"/>
            <p14:sldId id="911"/>
            <p14:sldId id="912"/>
            <p14:sldId id="913"/>
            <p14:sldId id="914"/>
            <p14:sldId id="915"/>
            <p14:sldId id="916"/>
            <p14:sldId id="917"/>
            <p14:sldId id="918"/>
            <p14:sldId id="919"/>
            <p14:sldId id="894"/>
            <p14:sldId id="743"/>
            <p14:sldId id="889"/>
            <p14:sldId id="920"/>
            <p14:sldId id="921"/>
            <p14:sldId id="922"/>
            <p14:sldId id="881"/>
            <p14:sldId id="923"/>
            <p14:sldId id="869"/>
            <p14:sldId id="872"/>
            <p14:sldId id="873"/>
            <p14:sldId id="895"/>
            <p14:sldId id="870"/>
            <p14:sldId id="875"/>
            <p14:sldId id="874"/>
            <p14:sldId id="896"/>
            <p14:sldId id="871"/>
            <p14:sldId id="877"/>
            <p14:sldId id="876"/>
            <p14:sldId id="897"/>
            <p14:sldId id="878"/>
            <p14:sldId id="1013"/>
            <p14:sldId id="924"/>
            <p14:sldId id="925"/>
            <p14:sldId id="883"/>
            <p14:sldId id="880"/>
            <p14:sldId id="926"/>
            <p14:sldId id="884"/>
            <p14:sldId id="887"/>
            <p14:sldId id="927"/>
            <p14:sldId id="928"/>
            <p14:sldId id="899"/>
            <p14:sldId id="929"/>
            <p14:sldId id="890"/>
            <p14:sldId id="930"/>
            <p14:sldId id="931"/>
            <p14:sldId id="802"/>
            <p14:sldId id="7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50B"/>
    <a:srgbClr val="F68C22"/>
    <a:srgbClr val="000000"/>
    <a:srgbClr val="FF3300"/>
    <a:srgbClr val="008000"/>
    <a:srgbClr val="EEECE1"/>
    <a:srgbClr val="00CC00"/>
    <a:srgbClr val="FFFFFF"/>
    <a:srgbClr val="00FF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3626" autoAdjust="0"/>
  </p:normalViewPr>
  <p:slideViewPr>
    <p:cSldViewPr snapToGrid="0">
      <p:cViewPr varScale="1">
        <p:scale>
          <a:sx n="72" d="100"/>
          <a:sy n="72" d="100"/>
        </p:scale>
        <p:origin x="256" y="56"/>
      </p:cViewPr>
      <p:guideLst>
        <p:guide orient="horz" pos="2160"/>
        <p:guide pos="2880"/>
      </p:guideLst>
    </p:cSldViewPr>
  </p:slideViewPr>
  <p:notesTextViewPr>
    <p:cViewPr>
      <p:scale>
        <a:sx n="1" d="1"/>
        <a:sy n="1" d="1"/>
      </p:scale>
      <p:origin x="0" y="0"/>
    </p:cViewPr>
  </p:notesTextViewPr>
  <p:sorterViewPr>
    <p:cViewPr>
      <p:scale>
        <a:sx n="200" d="100"/>
        <a:sy n="200" d="100"/>
      </p:scale>
      <p:origin x="0" y="-495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D93482-9870-4B83-8682-D5465ABFF955}" type="datetimeFigureOut">
              <a:rPr lang="en-GB" smtClean="0"/>
              <a:t>29/08/2022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ED786D-039F-4B6F-987F-3811BA5D3497}" type="slidenum">
              <a:rPr lang="en-GB" smtClean="0"/>
              <a:t>‹#›</a:t>
            </a:fld>
            <a:endParaRPr lang="en-GB"/>
          </a:p>
        </p:txBody>
      </p:sp>
    </p:spTree>
    <p:extLst>
      <p:ext uri="{BB962C8B-B14F-4D97-AF65-F5344CB8AC3E}">
        <p14:creationId xmlns:p14="http://schemas.microsoft.com/office/powerpoint/2010/main" val="28654732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3075EF-0CED-44C8-AD17-1F7C32062854}" type="datetimeFigureOut">
              <a:rPr lang="en-US" smtClean="0"/>
              <a:t>8/29/2022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9FC32-54EF-4535-8EE5-84A4CBDBC030}" type="slidenum">
              <a:rPr lang="en-US" smtClean="0"/>
              <a:t>‹#›</a:t>
            </a:fld>
            <a:endParaRPr lang="en-US"/>
          </a:p>
        </p:txBody>
      </p:sp>
    </p:spTree>
    <p:extLst>
      <p:ext uri="{BB962C8B-B14F-4D97-AF65-F5344CB8AC3E}">
        <p14:creationId xmlns:p14="http://schemas.microsoft.com/office/powerpoint/2010/main" val="97246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6921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17921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lesson 02 instructions</a:t>
            </a:r>
          </a:p>
        </p:txBody>
      </p:sp>
    </p:spTree>
    <p:extLst>
      <p:ext uri="{BB962C8B-B14F-4D97-AF65-F5344CB8AC3E}">
        <p14:creationId xmlns:p14="http://schemas.microsoft.com/office/powerpoint/2010/main" val="352601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 and Spring security to be added later as it will </a:t>
            </a:r>
            <a:r>
              <a:rPr lang="en-US" dirty="0" err="1"/>
              <a:t>autoset</a:t>
            </a:r>
            <a:r>
              <a:rPr lang="en-US" dirty="0"/>
              <a:t> up basic security</a:t>
            </a:r>
            <a:endParaRPr lang="en-SG" dirty="0"/>
          </a:p>
        </p:txBody>
      </p:sp>
    </p:spTree>
    <p:extLst>
      <p:ext uri="{BB962C8B-B14F-4D97-AF65-F5344CB8AC3E}">
        <p14:creationId xmlns:p14="http://schemas.microsoft.com/office/powerpoint/2010/main" val="561523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are provided with the files in case their code from LP02 was incomplete. </a:t>
            </a:r>
          </a:p>
          <a:p>
            <a:endParaRPr lang="en-US" dirty="0"/>
          </a:p>
          <a:p>
            <a:r>
              <a:rPr lang="en-US" dirty="0"/>
              <a:t>They should check the package names to make sure it matches with LP03 package names.</a:t>
            </a:r>
            <a:endParaRPr lang="en-SG" dirty="0"/>
          </a:p>
        </p:txBody>
      </p:sp>
    </p:spTree>
    <p:extLst>
      <p:ext uri="{BB962C8B-B14F-4D97-AF65-F5344CB8AC3E}">
        <p14:creationId xmlns:p14="http://schemas.microsoft.com/office/powerpoint/2010/main" val="1453409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may be issues with the config file, ask students to see comments in BooklinkConfig.java</a:t>
            </a:r>
            <a:endParaRPr lang="en-SG" dirty="0"/>
          </a:p>
        </p:txBody>
      </p:sp>
    </p:spTree>
    <p:extLst>
      <p:ext uri="{BB962C8B-B14F-4D97-AF65-F5344CB8AC3E}">
        <p14:creationId xmlns:p14="http://schemas.microsoft.com/office/powerpoint/2010/main" val="3945816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89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students time to work on this on their on before reviewing at end of first meeting.</a:t>
            </a:r>
            <a:endParaRPr lang="en-SG" dirty="0"/>
          </a:p>
        </p:txBody>
      </p:sp>
    </p:spTree>
    <p:extLst>
      <p:ext uri="{BB962C8B-B14F-4D97-AF65-F5344CB8AC3E}">
        <p14:creationId xmlns:p14="http://schemas.microsoft.com/office/powerpoint/2010/main" val="89914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work on this on their on before reviewing at end of first meeting.</a:t>
            </a:r>
            <a:endParaRPr lang="en-SG" dirty="0"/>
          </a:p>
          <a:p>
            <a:endParaRPr lang="en-SG" dirty="0"/>
          </a:p>
        </p:txBody>
      </p:sp>
    </p:spTree>
    <p:extLst>
      <p:ext uri="{BB962C8B-B14F-4D97-AF65-F5344CB8AC3E}">
        <p14:creationId xmlns:p14="http://schemas.microsoft.com/office/powerpoint/2010/main" val="408472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work on this on their on before reviewing at end of first meeting.</a:t>
            </a:r>
            <a:endParaRPr lang="en-SG" dirty="0"/>
          </a:p>
          <a:p>
            <a:endParaRPr lang="en-SG" dirty="0"/>
          </a:p>
        </p:txBody>
      </p:sp>
    </p:spTree>
    <p:extLst>
      <p:ext uri="{BB962C8B-B14F-4D97-AF65-F5344CB8AC3E}">
        <p14:creationId xmlns:p14="http://schemas.microsoft.com/office/powerpoint/2010/main" val="917364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27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6179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students to try</a:t>
            </a:r>
          </a:p>
          <a:p>
            <a:endParaRPr lang="en-SG" dirty="0"/>
          </a:p>
        </p:txBody>
      </p:sp>
    </p:spTree>
    <p:extLst>
      <p:ext uri="{BB962C8B-B14F-4D97-AF65-F5344CB8AC3E}">
        <p14:creationId xmlns:p14="http://schemas.microsoft.com/office/powerpoint/2010/main" val="399121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510356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702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did some basic </a:t>
            </a:r>
            <a:r>
              <a:rPr lang="en-US" dirty="0" err="1"/>
              <a:t>Javascript</a:t>
            </a:r>
            <a:r>
              <a:rPr lang="en-US" dirty="0"/>
              <a:t> in C369</a:t>
            </a:r>
            <a:endParaRPr lang="en-SG" dirty="0"/>
          </a:p>
        </p:txBody>
      </p:sp>
    </p:spTree>
    <p:extLst>
      <p:ext uri="{BB962C8B-B14F-4D97-AF65-F5344CB8AC3E}">
        <p14:creationId xmlns:p14="http://schemas.microsoft.com/office/powerpoint/2010/main" val="2543666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to students that if they are using lower versions of bootstrap, then they will still need jQuery for most interactive features.</a:t>
            </a:r>
            <a:endParaRPr lang="en-SG" dirty="0"/>
          </a:p>
        </p:txBody>
      </p:sp>
    </p:spTree>
    <p:extLst>
      <p:ext uri="{BB962C8B-B14F-4D97-AF65-F5344CB8AC3E}">
        <p14:creationId xmlns:p14="http://schemas.microsoft.com/office/powerpoint/2010/main" val="2133104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https://getbootstrap.com/docs/5.0/forms/validation/ </a:t>
            </a:r>
          </a:p>
          <a:p>
            <a:r>
              <a:rPr lang="en-US" sz="1200" b="0" i="0" kern="1200" dirty="0">
                <a:solidFill>
                  <a:schemeClr val="tx1"/>
                </a:solidFill>
                <a:effectLst/>
                <a:latin typeface="+mn-lt"/>
                <a:ea typeface="+mn-ea"/>
                <a:cs typeface="+mn-cs"/>
              </a:rPr>
              <a:t>For custom Bootstrap form validation messages, you’ll need to add the </a:t>
            </a:r>
            <a:r>
              <a:rPr lang="en-US" dirty="0" err="1"/>
              <a:t>novalidate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attribute to your </a:t>
            </a:r>
            <a:r>
              <a:rPr lang="en-US" dirty="0"/>
              <a:t>&lt;form&gt;</a:t>
            </a:r>
            <a:r>
              <a:rPr lang="en-US" sz="1200" b="0" i="0" kern="1200" dirty="0">
                <a:solidFill>
                  <a:schemeClr val="tx1"/>
                </a:solidFill>
                <a:effectLst/>
                <a:latin typeface="+mn-lt"/>
                <a:ea typeface="+mn-ea"/>
                <a:cs typeface="+mn-cs"/>
              </a:rPr>
              <a:t>. This disables the browser default feedback tooltips, but still provides access to the form validation APIs in JavaScript. </a:t>
            </a:r>
            <a:endParaRPr lang="en-SG" dirty="0"/>
          </a:p>
        </p:txBody>
      </p:sp>
    </p:spTree>
    <p:extLst>
      <p:ext uri="{BB962C8B-B14F-4D97-AF65-F5344CB8AC3E}">
        <p14:creationId xmlns:p14="http://schemas.microsoft.com/office/powerpoint/2010/main" val="2784835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4158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7666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47552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25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518439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way of adding dependencies other than adding them at the beginning of the project. Students can check the Maven </a:t>
            </a:r>
            <a:r>
              <a:rPr lang="en-US" dirty="0" err="1"/>
              <a:t>Depencies</a:t>
            </a:r>
            <a:r>
              <a:rPr lang="en-US" dirty="0"/>
              <a:t> folder to see if the validation dependency has been included.</a:t>
            </a:r>
            <a:endParaRPr lang="en-SG" dirty="0"/>
          </a:p>
        </p:txBody>
      </p:sp>
    </p:spTree>
    <p:extLst>
      <p:ext uri="{BB962C8B-B14F-4D97-AF65-F5344CB8AC3E}">
        <p14:creationId xmlns:p14="http://schemas.microsoft.com/office/powerpoint/2010/main" val="90807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students to post responses in MS Teams</a:t>
            </a:r>
            <a:endParaRPr lang="en-SG" dirty="0"/>
          </a:p>
        </p:txBody>
      </p:sp>
    </p:spTree>
    <p:extLst>
      <p:ext uri="{BB962C8B-B14F-4D97-AF65-F5344CB8AC3E}">
        <p14:creationId xmlns:p14="http://schemas.microsoft.com/office/powerpoint/2010/main" val="3544079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students to post responses in MS Teams</a:t>
            </a:r>
            <a:endParaRPr lang="en-SG" dirty="0"/>
          </a:p>
          <a:p>
            <a:endParaRPr lang="en-SG" dirty="0"/>
          </a:p>
        </p:txBody>
      </p:sp>
    </p:spTree>
    <p:extLst>
      <p:ext uri="{BB962C8B-B14F-4D97-AF65-F5344CB8AC3E}">
        <p14:creationId xmlns:p14="http://schemas.microsoft.com/office/powerpoint/2010/main" val="2268996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students to post responses in MS Teams</a:t>
            </a:r>
            <a:endParaRPr lang="en-SG" dirty="0"/>
          </a:p>
          <a:p>
            <a:endParaRPr lang="en-SG" dirty="0"/>
          </a:p>
        </p:txBody>
      </p:sp>
    </p:spTree>
    <p:extLst>
      <p:ext uri="{BB962C8B-B14F-4D97-AF65-F5344CB8AC3E}">
        <p14:creationId xmlns:p14="http://schemas.microsoft.com/office/powerpoint/2010/main" val="1090081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students to post responses in MS Teams</a:t>
            </a:r>
            <a:endParaRPr lang="en-SG" dirty="0"/>
          </a:p>
          <a:p>
            <a:endParaRPr lang="en-SG" dirty="0"/>
          </a:p>
        </p:txBody>
      </p:sp>
    </p:spTree>
    <p:extLst>
      <p:ext uri="{BB962C8B-B14F-4D97-AF65-F5344CB8AC3E}">
        <p14:creationId xmlns:p14="http://schemas.microsoft.com/office/powerpoint/2010/main" val="726364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17608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9963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https://developer.mozilla.org/en-US/docs/Web/Guide/HTML/Constraint_validation </a:t>
            </a:r>
          </a:p>
        </p:txBody>
      </p:sp>
    </p:spTree>
    <p:extLst>
      <p:ext uri="{BB962C8B-B14F-4D97-AF65-F5344CB8AC3E}">
        <p14:creationId xmlns:p14="http://schemas.microsoft.com/office/powerpoint/2010/main" val="23211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if </a:t>
            </a:r>
            <a:r>
              <a:rPr lang="en-US" dirty="0" err="1"/>
              <a:t>javascript</a:t>
            </a:r>
            <a:r>
              <a:rPr lang="en-US" dirty="0"/>
              <a:t> is turned on, then the bootstrap error will be displayed instead of the </a:t>
            </a:r>
            <a:r>
              <a:rPr lang="en-US" dirty="0" err="1"/>
              <a:t>thymeleaf</a:t>
            </a:r>
            <a:r>
              <a:rPr lang="en-US" dirty="0"/>
              <a:t> error.</a:t>
            </a:r>
          </a:p>
          <a:p>
            <a:endParaRPr lang="en-SG" dirty="0"/>
          </a:p>
        </p:txBody>
      </p:sp>
    </p:spTree>
    <p:extLst>
      <p:ext uri="{BB962C8B-B14F-4D97-AF65-F5344CB8AC3E}">
        <p14:creationId xmlns:p14="http://schemas.microsoft.com/office/powerpoint/2010/main" val="2977535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students to post responses in MS Teams</a:t>
            </a:r>
            <a:endParaRPr lang="en-SG" dirty="0"/>
          </a:p>
          <a:p>
            <a:endParaRPr lang="en-SG" dirty="0"/>
          </a:p>
        </p:txBody>
      </p:sp>
    </p:spTree>
    <p:extLst>
      <p:ext uri="{BB962C8B-B14F-4D97-AF65-F5344CB8AC3E}">
        <p14:creationId xmlns:p14="http://schemas.microsoft.com/office/powerpoint/2010/main" val="128075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3630547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go through, suggest to students they may want to use some of the attributes for the GA.</a:t>
            </a:r>
            <a:endParaRPr lang="en-SG" dirty="0"/>
          </a:p>
        </p:txBody>
      </p:sp>
    </p:spTree>
    <p:extLst>
      <p:ext uri="{BB962C8B-B14F-4D97-AF65-F5344CB8AC3E}">
        <p14:creationId xmlns:p14="http://schemas.microsoft.com/office/powerpoint/2010/main" val="92394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5162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559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195301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https://en.wikipedia.org/wiki/QR_code_payment</a:t>
            </a:r>
          </a:p>
        </p:txBody>
      </p:sp>
    </p:spTree>
    <p:extLst>
      <p:ext uri="{BB962C8B-B14F-4D97-AF65-F5344CB8AC3E}">
        <p14:creationId xmlns:p14="http://schemas.microsoft.com/office/powerpoint/2010/main" val="237428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web server are we using?</a:t>
            </a:r>
            <a:endParaRPr lang="en-SG" dirty="0"/>
          </a:p>
        </p:txBody>
      </p:sp>
    </p:spTree>
    <p:extLst>
      <p:ext uri="{BB962C8B-B14F-4D97-AF65-F5344CB8AC3E}">
        <p14:creationId xmlns:p14="http://schemas.microsoft.com/office/powerpoint/2010/main" val="370770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272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81611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766"/>
            <a:ext cx="9144000" cy="6858000"/>
          </a:xfrm>
          <a:prstGeom prst="rect">
            <a:avLst/>
          </a:prstGeom>
        </p:spPr>
      </p:pic>
      <p:sp>
        <p:nvSpPr>
          <p:cNvPr id="2" name="Title 1"/>
          <p:cNvSpPr>
            <a:spLocks noGrp="1"/>
          </p:cNvSpPr>
          <p:nvPr>
            <p:ph type="ctrTitle" hasCustomPrompt="1"/>
          </p:nvPr>
        </p:nvSpPr>
        <p:spPr>
          <a:xfrm>
            <a:off x="1044004" y="1935042"/>
            <a:ext cx="5104098" cy="1360445"/>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6" name="Text Placeholder 5"/>
          <p:cNvSpPr>
            <a:spLocks noGrp="1"/>
          </p:cNvSpPr>
          <p:nvPr>
            <p:ph type="body" sz="quarter" idx="10" hasCustomPrompt="1"/>
          </p:nvPr>
        </p:nvSpPr>
        <p:spPr>
          <a:xfrm>
            <a:off x="1044004" y="3295487"/>
            <a:ext cx="5104098" cy="498475"/>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10242" name="Picture 2" descr="C:\Documents and Settings\xinjie\Desktop\RPSG Stuffs\Letterheads_hires\letterhead_logos.png"/>
          <p:cNvPicPr>
            <a:picLocks noChangeAspect="1" noChangeArrowheads="1"/>
          </p:cNvPicPr>
          <p:nvPr userDrawn="1"/>
        </p:nvPicPr>
        <p:blipFill>
          <a:blip r:embed="rId3"/>
          <a:srcRect/>
          <a:stretch>
            <a:fillRect/>
          </a:stretch>
        </p:blipFill>
        <p:spPr bwMode="auto">
          <a:xfrm>
            <a:off x="162560" y="6207760"/>
            <a:ext cx="4715969" cy="505426"/>
          </a:xfrm>
          <a:prstGeom prst="rect">
            <a:avLst/>
          </a:prstGeom>
          <a:noFill/>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975354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userDrawn="1"/>
        </p:nvSpPr>
        <p:spPr>
          <a:xfrm>
            <a:off x="0" y="0"/>
            <a:ext cx="9144000" cy="5786651"/>
          </a:xfrm>
          <a:prstGeom prst="rect">
            <a:avLst/>
          </a:prstGeom>
          <a:gradFill>
            <a:gsLst>
              <a:gs pos="100000">
                <a:schemeClr val="bg1">
                  <a:lumMod val="65000"/>
                </a:schemeClr>
              </a:gs>
              <a:gs pos="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6" name="Picture 5"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147632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 Placeholder 9"/>
          <p:cNvSpPr>
            <a:spLocks noGrp="1"/>
          </p:cNvSpPr>
          <p:nvPr>
            <p:ph type="body" sz="quarter" idx="13" hasCustomPrompt="1"/>
          </p:nvPr>
        </p:nvSpPr>
        <p:spPr>
          <a:xfrm>
            <a:off x="914400" y="2697163"/>
            <a:ext cx="7571806" cy="3025262"/>
          </a:xfrm>
          <a:prstGeom prst="rect">
            <a:avLst/>
          </a:prstGeom>
        </p:spPr>
        <p:txBody>
          <a:bodyPr/>
          <a:lstStyle>
            <a:lvl1pPr marL="0" indent="0">
              <a:buFontTx/>
              <a:buNone/>
              <a:defRPr sz="4000">
                <a:solidFill>
                  <a:schemeClr val="bg1">
                    <a:lumMod val="50000"/>
                  </a:schemeClr>
                </a:solidFill>
              </a:defRPr>
            </a:lvl1pPr>
            <a:lvl2pPr marL="0" indent="0">
              <a:buFontTx/>
              <a:buNone/>
              <a:defRPr sz="2400" b="0">
                <a:solidFill>
                  <a:srgbClr val="E6550B"/>
                </a:solidFill>
              </a:defRPr>
            </a:lvl2pPr>
            <a:lvl3pPr marL="914400" indent="0">
              <a:buNone/>
              <a:defRPr>
                <a:solidFill>
                  <a:schemeClr val="bg1">
                    <a:lumMod val="50000"/>
                  </a:schemeClr>
                </a:solidFill>
              </a:defRPr>
            </a:lvl3pPr>
            <a:lvl4pPr marL="1371600" indent="0">
              <a:buNone/>
              <a:defRPr>
                <a:solidFill>
                  <a:schemeClr val="bg1">
                    <a:lumMod val="50000"/>
                  </a:schemeClr>
                </a:solidFill>
              </a:defRPr>
            </a:lvl4pPr>
            <a:lvl5pPr marL="1828800" indent="0">
              <a:buNone/>
              <a:defRPr>
                <a:solidFill>
                  <a:schemeClr val="bg1">
                    <a:lumMod val="50000"/>
                  </a:schemeClr>
                </a:solidFill>
              </a:defRPr>
            </a:lvl5pPr>
          </a:lstStyle>
          <a:p>
            <a:pPr lvl="0"/>
            <a:r>
              <a:rPr lang="en-US"/>
              <a:t>THANK YOU!</a:t>
            </a:r>
          </a:p>
          <a:p>
            <a:pPr lvl="1"/>
            <a:r>
              <a:rPr lang="en-US"/>
              <a:t>Second level (speaker name)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1746266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59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97900">
            <a:off x="-371954" y="-479031"/>
            <a:ext cx="4518775" cy="2717836"/>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5"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6" name="Picture 15" desc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4042534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6"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sp>
        <p:nvSpPr>
          <p:cNvPr id="17"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63676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ight Triangle 5"/>
          <p:cNvSpPr/>
          <p:nvPr userDrawn="1"/>
        </p:nvSpPr>
        <p:spPr>
          <a:xfrm rot="10800000">
            <a:off x="6630884" y="0"/>
            <a:ext cx="2506282" cy="768952"/>
          </a:xfrm>
          <a:prstGeom prst="rtTriangle">
            <a:avLst/>
          </a:prstGeom>
          <a:solidFill>
            <a:srgbClr val="DC440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1" name="Title 1"/>
          <p:cNvSpPr txBox="1">
            <a:spLocks/>
          </p:cNvSpPr>
          <p:nvPr userDrawn="1"/>
        </p:nvSpPr>
        <p:spPr>
          <a:xfrm>
            <a:off x="1504335" y="175316"/>
            <a:ext cx="6046839" cy="311041"/>
          </a:xfrm>
          <a:prstGeom prst="rect">
            <a:avLst/>
          </a:prstGeom>
        </p:spPr>
        <p:txBody>
          <a:bodyPr vert="horz" lIns="89155" tIns="44577" rIns="89155" bIns="44577" rtlCol="0" anchor="ctr">
            <a:noAutofit/>
          </a:bodyPr>
          <a:lstStyle>
            <a:lvl1pPr algn="ctr" defTabSz="2952323" rtl="0" eaLnBrk="1" latinLnBrk="0" hangingPunct="1">
              <a:spcBef>
                <a:spcPct val="0"/>
              </a:spcBef>
              <a:buNone/>
              <a:defRPr sz="9800" b="1" kern="1200">
                <a:solidFill>
                  <a:schemeClr val="tx1"/>
                </a:solidFill>
                <a:latin typeface="Arial" pitchFamily="34" charset="0"/>
                <a:ea typeface="+mj-ea"/>
                <a:cs typeface="Arial" pitchFamily="34" charset="0"/>
              </a:defRPr>
            </a:lvl1pPr>
          </a:lstStyle>
          <a:p>
            <a:r>
              <a:rPr lang="en-US" sz="2000" baseline="0">
                <a:solidFill>
                  <a:srgbClr val="DC4405"/>
                </a:solidFill>
                <a:latin typeface="Verdana" panose="020B0604030504040204" pitchFamily="34" charset="0"/>
              </a:rPr>
              <a:t>Diploma in Financial Technology ( DFT ) </a:t>
            </a:r>
          </a:p>
        </p:txBody>
      </p:sp>
      <p:sp>
        <p:nvSpPr>
          <p:cNvPr id="12"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3" name="Picture 12"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
        <p:nvSpPr>
          <p:cNvPr id="5" name="Right Triangle 4"/>
          <p:cNvSpPr/>
          <p:nvPr userDrawn="1"/>
        </p:nvSpPr>
        <p:spPr>
          <a:xfrm rot="5400000" flipV="1">
            <a:off x="7451609" y="926791"/>
            <a:ext cx="2602162" cy="768952"/>
          </a:xfrm>
          <a:prstGeom prst="rtTriangle">
            <a:avLst/>
          </a:prstGeom>
          <a:solidFill>
            <a:srgbClr val="F09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457"/>
          </a:p>
        </p:txBody>
      </p:sp>
      <p:sp>
        <p:nvSpPr>
          <p:cNvPr id="14" name="Title 1"/>
          <p:cNvSpPr>
            <a:spLocks noGrp="1"/>
          </p:cNvSpPr>
          <p:nvPr>
            <p:ph type="title"/>
          </p:nvPr>
        </p:nvSpPr>
        <p:spPr>
          <a:xfrm>
            <a:off x="593655" y="661673"/>
            <a:ext cx="8229600" cy="1143000"/>
          </a:xfrm>
          <a:prstGeom prst="rect">
            <a:avLst/>
          </a:prstGeom>
        </p:spPr>
        <p:txBody>
          <a:bodyPr/>
          <a:lstStyle>
            <a:lvl1pPr algn="ctr">
              <a:defRPr sz="3200"/>
            </a:lvl1pPr>
          </a:lstStyle>
          <a:p>
            <a:r>
              <a:rPr lang="en-US"/>
              <a:t>Click to edit Master title style</a:t>
            </a:r>
            <a:endParaRPr lang="en-GB"/>
          </a:p>
        </p:txBody>
      </p:sp>
    </p:spTree>
    <p:extLst>
      <p:ext uri="{BB962C8B-B14F-4D97-AF65-F5344CB8AC3E}">
        <p14:creationId xmlns:p14="http://schemas.microsoft.com/office/powerpoint/2010/main" val="239160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3178"/>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271"/>
            </a:lvl1pPr>
            <a:lvl2pPr marL="242207" indent="0" algn="ctr">
              <a:buNone/>
              <a:defRPr sz="1060"/>
            </a:lvl2pPr>
            <a:lvl3pPr marL="484413" indent="0" algn="ctr">
              <a:buNone/>
              <a:defRPr sz="954"/>
            </a:lvl3pPr>
            <a:lvl4pPr marL="726620" indent="0" algn="ctr">
              <a:buNone/>
              <a:defRPr sz="848"/>
            </a:lvl4pPr>
            <a:lvl5pPr marL="968827" indent="0" algn="ctr">
              <a:buNone/>
              <a:defRPr sz="848"/>
            </a:lvl5pPr>
            <a:lvl6pPr marL="1211033" indent="0" algn="ctr">
              <a:buNone/>
              <a:defRPr sz="848"/>
            </a:lvl6pPr>
            <a:lvl7pPr marL="1453240" indent="0" algn="ctr">
              <a:buNone/>
              <a:defRPr sz="848"/>
            </a:lvl7pPr>
            <a:lvl8pPr marL="1695447" indent="0" algn="ctr">
              <a:buNone/>
              <a:defRPr sz="848"/>
            </a:lvl8pPr>
            <a:lvl9pPr marL="1937653" indent="0" algn="ctr">
              <a:buNone/>
              <a:defRPr sz="848"/>
            </a:lvl9pPr>
          </a:lstStyle>
          <a:p>
            <a:r>
              <a:rPr lang="en-US"/>
              <a:t>Click to edit Master subtitle style</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015764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300031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3178"/>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271">
                <a:solidFill>
                  <a:schemeClr val="tx1"/>
                </a:solidFill>
              </a:defRPr>
            </a:lvl1pPr>
            <a:lvl2pPr marL="242207" indent="0">
              <a:buNone/>
              <a:defRPr sz="1060">
                <a:solidFill>
                  <a:schemeClr val="tx1">
                    <a:tint val="75000"/>
                  </a:schemeClr>
                </a:solidFill>
              </a:defRPr>
            </a:lvl2pPr>
            <a:lvl3pPr marL="484413" indent="0">
              <a:buNone/>
              <a:defRPr sz="954">
                <a:solidFill>
                  <a:schemeClr val="tx1">
                    <a:tint val="75000"/>
                  </a:schemeClr>
                </a:solidFill>
              </a:defRPr>
            </a:lvl3pPr>
            <a:lvl4pPr marL="726620" indent="0">
              <a:buNone/>
              <a:defRPr sz="848">
                <a:solidFill>
                  <a:schemeClr val="tx1">
                    <a:tint val="75000"/>
                  </a:schemeClr>
                </a:solidFill>
              </a:defRPr>
            </a:lvl4pPr>
            <a:lvl5pPr marL="968827" indent="0">
              <a:buNone/>
              <a:defRPr sz="848">
                <a:solidFill>
                  <a:schemeClr val="tx1">
                    <a:tint val="75000"/>
                  </a:schemeClr>
                </a:solidFill>
              </a:defRPr>
            </a:lvl5pPr>
            <a:lvl6pPr marL="1211033" indent="0">
              <a:buNone/>
              <a:defRPr sz="848">
                <a:solidFill>
                  <a:schemeClr val="tx1">
                    <a:tint val="75000"/>
                  </a:schemeClr>
                </a:solidFill>
              </a:defRPr>
            </a:lvl6pPr>
            <a:lvl7pPr marL="1453240" indent="0">
              <a:buNone/>
              <a:defRPr sz="848">
                <a:solidFill>
                  <a:schemeClr val="tx1">
                    <a:tint val="75000"/>
                  </a:schemeClr>
                </a:solidFill>
              </a:defRPr>
            </a:lvl7pPr>
            <a:lvl8pPr marL="1695447" indent="0">
              <a:buNone/>
              <a:defRPr sz="848">
                <a:solidFill>
                  <a:schemeClr val="tx1">
                    <a:tint val="75000"/>
                  </a:schemeClr>
                </a:solidFill>
              </a:defRPr>
            </a:lvl8pPr>
            <a:lvl9pPr marL="1937653" indent="0">
              <a:buNone/>
              <a:defRPr sz="84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691131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8682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1"/>
          <p:cNvSpPr>
            <a:spLocks noGrp="1"/>
          </p:cNvSpPr>
          <p:nvPr>
            <p:ph type="ctrTitle" hasCustomPrompt="1"/>
          </p:nvPr>
        </p:nvSpPr>
        <p:spPr>
          <a:xfrm>
            <a:off x="929704" y="2542980"/>
            <a:ext cx="5104098" cy="1236768"/>
          </a:xfrm>
          <a:prstGeom prst="rect">
            <a:avLst/>
          </a:prstGeom>
        </p:spPr>
        <p:txBody>
          <a:bodyPr anchor="t" anchorCtr="0">
            <a:normAutofit/>
          </a:bodyPr>
          <a:lstStyle>
            <a:lvl1pPr marL="0" algn="l">
              <a:lnSpc>
                <a:spcPts val="5000"/>
              </a:lnSpc>
              <a:spcBef>
                <a:spcPts val="0"/>
              </a:spcBef>
              <a:defRPr sz="5500" baseline="0">
                <a:solidFill>
                  <a:schemeClr val="bg1">
                    <a:lumMod val="50000"/>
                  </a:schemeClr>
                </a:solidFill>
                <a:latin typeface="Arial"/>
                <a:cs typeface="Arial"/>
              </a:defRPr>
            </a:lvl1pPr>
          </a:lstStyle>
          <a:p>
            <a:r>
              <a:rPr lang="en-US"/>
              <a:t>COVER PAGE</a:t>
            </a:r>
            <a:br>
              <a:rPr lang="en-US"/>
            </a:br>
            <a:r>
              <a:rPr lang="en-US"/>
              <a:t>TEMPLATE</a:t>
            </a:r>
          </a:p>
        </p:txBody>
      </p:sp>
      <p:sp>
        <p:nvSpPr>
          <p:cNvPr id="12" name="Text Placeholder 5"/>
          <p:cNvSpPr>
            <a:spLocks noGrp="1"/>
          </p:cNvSpPr>
          <p:nvPr>
            <p:ph type="body" sz="quarter" idx="10" hasCustomPrompt="1"/>
          </p:nvPr>
        </p:nvSpPr>
        <p:spPr>
          <a:xfrm>
            <a:off x="929704" y="3813445"/>
            <a:ext cx="5104098" cy="453159"/>
          </a:xfrm>
          <a:prstGeom prst="rect">
            <a:avLst/>
          </a:prstGeom>
        </p:spPr>
        <p:txBody>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 header</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2662864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271" b="1"/>
            </a:lvl1pPr>
            <a:lvl2pPr marL="242207" indent="0">
              <a:buNone/>
              <a:defRPr sz="1060" b="1"/>
            </a:lvl2pPr>
            <a:lvl3pPr marL="484413" indent="0">
              <a:buNone/>
              <a:defRPr sz="954" b="1"/>
            </a:lvl3pPr>
            <a:lvl4pPr marL="726620" indent="0">
              <a:buNone/>
              <a:defRPr sz="848" b="1"/>
            </a:lvl4pPr>
            <a:lvl5pPr marL="968827" indent="0">
              <a:buNone/>
              <a:defRPr sz="848" b="1"/>
            </a:lvl5pPr>
            <a:lvl6pPr marL="1211033" indent="0">
              <a:buNone/>
              <a:defRPr sz="848" b="1"/>
            </a:lvl6pPr>
            <a:lvl7pPr marL="1453240" indent="0">
              <a:buNone/>
              <a:defRPr sz="848" b="1"/>
            </a:lvl7pPr>
            <a:lvl8pPr marL="1695447" indent="0">
              <a:buNone/>
              <a:defRPr sz="848" b="1"/>
            </a:lvl8pPr>
            <a:lvl9pPr marL="1937653" indent="0">
              <a:buNone/>
              <a:defRPr sz="848"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SG"/>
          </a:p>
        </p:txBody>
      </p:sp>
      <p:sp>
        <p:nvSpPr>
          <p:cNvPr id="8" name="Footer Placeholder 7"/>
          <p:cNvSpPr>
            <a:spLocks noGrp="1"/>
          </p:cNvSpPr>
          <p:nvPr>
            <p:ph type="ftr" sz="quarter" idx="11"/>
          </p:nvPr>
        </p:nvSpPr>
        <p:spPr/>
        <p:txBody>
          <a:bodyPr/>
          <a:lstStyle/>
          <a:p>
            <a:r>
              <a:rPr lang="en-SG"/>
              <a:t>C369 Financial Technologies</a:t>
            </a:r>
          </a:p>
        </p:txBody>
      </p:sp>
      <p:sp>
        <p:nvSpPr>
          <p:cNvPr id="9" name="Slide Number Placeholder 8"/>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20710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SG"/>
          </a:p>
        </p:txBody>
      </p:sp>
      <p:sp>
        <p:nvSpPr>
          <p:cNvPr id="4" name="Footer Placeholder 3"/>
          <p:cNvSpPr>
            <a:spLocks noGrp="1"/>
          </p:cNvSpPr>
          <p:nvPr>
            <p:ph type="ftr" sz="quarter" idx="11"/>
          </p:nvPr>
        </p:nvSpPr>
        <p:spPr/>
        <p:txBody>
          <a:bodyPr/>
          <a:lstStyle/>
          <a:p>
            <a:r>
              <a:rPr lang="en-SG"/>
              <a:t>C369 Financial Technologies</a:t>
            </a:r>
          </a:p>
        </p:txBody>
      </p:sp>
      <p:sp>
        <p:nvSpPr>
          <p:cNvPr id="5" name="Slide Number Placeholder 4"/>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496275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SG"/>
          </a:p>
        </p:txBody>
      </p:sp>
      <p:sp>
        <p:nvSpPr>
          <p:cNvPr id="3" name="Footer Placeholder 2"/>
          <p:cNvSpPr>
            <a:spLocks noGrp="1"/>
          </p:cNvSpPr>
          <p:nvPr>
            <p:ph type="ftr" sz="quarter" idx="11"/>
          </p:nvPr>
        </p:nvSpPr>
        <p:spPr/>
        <p:txBody>
          <a:bodyPr/>
          <a:lstStyle/>
          <a:p>
            <a:r>
              <a:rPr lang="en-SG"/>
              <a:t>C369 Financial Technologies</a:t>
            </a:r>
          </a:p>
        </p:txBody>
      </p:sp>
      <p:sp>
        <p:nvSpPr>
          <p:cNvPr id="4" name="Slide Number Placeholder 3"/>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402407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1695"/>
            </a:lvl1pPr>
            <a:lvl2pPr>
              <a:defRPr sz="1483"/>
            </a:lvl2pPr>
            <a:lvl3pPr>
              <a:defRPr sz="1271"/>
            </a:lvl3pPr>
            <a:lvl4pPr>
              <a:defRPr sz="1060"/>
            </a:lvl4pPr>
            <a:lvl5pPr>
              <a:defRPr sz="1060"/>
            </a:lvl5pPr>
            <a:lvl6pPr>
              <a:defRPr sz="1060"/>
            </a:lvl6pPr>
            <a:lvl7pPr>
              <a:defRPr sz="1060"/>
            </a:lvl7pPr>
            <a:lvl8pPr>
              <a:defRPr sz="1060"/>
            </a:lvl8pPr>
            <a:lvl9pPr>
              <a:defRPr sz="10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509518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695"/>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1695"/>
            </a:lvl1pPr>
            <a:lvl2pPr marL="242207" indent="0">
              <a:buNone/>
              <a:defRPr sz="1483"/>
            </a:lvl2pPr>
            <a:lvl3pPr marL="484413" indent="0">
              <a:buNone/>
              <a:defRPr sz="1271"/>
            </a:lvl3pPr>
            <a:lvl4pPr marL="726620" indent="0">
              <a:buNone/>
              <a:defRPr sz="1060"/>
            </a:lvl4pPr>
            <a:lvl5pPr marL="968827" indent="0">
              <a:buNone/>
              <a:defRPr sz="1060"/>
            </a:lvl5pPr>
            <a:lvl6pPr marL="1211033" indent="0">
              <a:buNone/>
              <a:defRPr sz="1060"/>
            </a:lvl6pPr>
            <a:lvl7pPr marL="1453240" indent="0">
              <a:buNone/>
              <a:defRPr sz="1060"/>
            </a:lvl7pPr>
            <a:lvl8pPr marL="1695447" indent="0">
              <a:buNone/>
              <a:defRPr sz="1060"/>
            </a:lvl8pPr>
            <a:lvl9pPr marL="1937653" indent="0">
              <a:buNone/>
              <a:defRPr sz="106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848"/>
            </a:lvl1pPr>
            <a:lvl2pPr marL="242207" indent="0">
              <a:buNone/>
              <a:defRPr sz="742"/>
            </a:lvl2pPr>
            <a:lvl3pPr marL="484413" indent="0">
              <a:buNone/>
              <a:defRPr sz="636"/>
            </a:lvl3pPr>
            <a:lvl4pPr marL="726620" indent="0">
              <a:buNone/>
              <a:defRPr sz="530"/>
            </a:lvl4pPr>
            <a:lvl5pPr marL="968827" indent="0">
              <a:buNone/>
              <a:defRPr sz="530"/>
            </a:lvl5pPr>
            <a:lvl6pPr marL="1211033" indent="0">
              <a:buNone/>
              <a:defRPr sz="530"/>
            </a:lvl6pPr>
            <a:lvl7pPr marL="1453240" indent="0">
              <a:buNone/>
              <a:defRPr sz="530"/>
            </a:lvl7pPr>
            <a:lvl8pPr marL="1695447" indent="0">
              <a:buNone/>
              <a:defRPr sz="530"/>
            </a:lvl8pPr>
            <a:lvl9pPr marL="1937653" indent="0">
              <a:buNone/>
              <a:defRPr sz="53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a:p>
        </p:txBody>
      </p:sp>
      <p:sp>
        <p:nvSpPr>
          <p:cNvPr id="6" name="Footer Placeholder 5"/>
          <p:cNvSpPr>
            <a:spLocks noGrp="1"/>
          </p:cNvSpPr>
          <p:nvPr>
            <p:ph type="ftr" sz="quarter" idx="11"/>
          </p:nvPr>
        </p:nvSpPr>
        <p:spPr/>
        <p:txBody>
          <a:bodyPr/>
          <a:lstStyle/>
          <a:p>
            <a:r>
              <a:rPr lang="en-SG"/>
              <a:t>C369 Financial Technologies</a:t>
            </a:r>
          </a:p>
        </p:txBody>
      </p:sp>
      <p:sp>
        <p:nvSpPr>
          <p:cNvPr id="7" name="Slide Number Placeholder 6"/>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1466407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2999346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SG"/>
          </a:p>
        </p:txBody>
      </p:sp>
      <p:sp>
        <p:nvSpPr>
          <p:cNvPr id="5" name="Footer Placeholder 4"/>
          <p:cNvSpPr>
            <a:spLocks noGrp="1"/>
          </p:cNvSpPr>
          <p:nvPr>
            <p:ph type="ftr" sz="quarter" idx="11"/>
          </p:nvPr>
        </p:nvSpPr>
        <p:spPr/>
        <p:txBody>
          <a:bodyPr/>
          <a:lstStyle/>
          <a:p>
            <a:r>
              <a:rPr lang="en-SG"/>
              <a:t>C369 Financial Technologies</a:t>
            </a:r>
          </a:p>
        </p:txBody>
      </p:sp>
      <p:sp>
        <p:nvSpPr>
          <p:cNvPr id="6" name="Slide Number Placeholder 5"/>
          <p:cNvSpPr>
            <a:spLocks noGrp="1"/>
          </p:cNvSpPr>
          <p:nvPr>
            <p:ph type="sldNum" sz="quarter" idx="12"/>
          </p:nvPr>
        </p:nvSpPr>
        <p:spPr/>
        <p:txBody>
          <a:bodyPr/>
          <a:lstStyle/>
          <a:p>
            <a:fld id="{D826FE17-A15F-4069-8D1C-BFCDAB13D842}" type="slidenum">
              <a:rPr lang="en-SG" smtClean="0"/>
              <a:t>‹#›</a:t>
            </a:fld>
            <a:endParaRPr lang="en-SG"/>
          </a:p>
        </p:txBody>
      </p:sp>
    </p:spTree>
    <p:extLst>
      <p:ext uri="{BB962C8B-B14F-4D97-AF65-F5344CB8AC3E}">
        <p14:creationId xmlns:p14="http://schemas.microsoft.com/office/powerpoint/2010/main" val="37605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2" name="Title 1"/>
          <p:cNvSpPr>
            <a:spLocks noGrp="1"/>
          </p:cNvSpPr>
          <p:nvPr>
            <p:ph type="ctrTitle" hasCustomPrompt="1"/>
          </p:nvPr>
        </p:nvSpPr>
        <p:spPr>
          <a:xfrm>
            <a:off x="490415" y="2540256"/>
            <a:ext cx="5104098" cy="2018718"/>
          </a:xfrm>
          <a:prstGeom prst="rect">
            <a:avLst/>
          </a:prstGeom>
        </p:spPr>
        <p:txBody>
          <a:bodyPr anchor="t" anchorCtr="0">
            <a:normAutofit/>
          </a:bodyPr>
          <a:lstStyle>
            <a:lvl1pPr marL="0" algn="l">
              <a:lnSpc>
                <a:spcPts val="4200"/>
              </a:lnSpc>
              <a:spcBef>
                <a:spcPts val="0"/>
              </a:spcBef>
              <a:defRPr sz="4300" baseline="0">
                <a:solidFill>
                  <a:schemeClr val="bg1">
                    <a:lumMod val="50000"/>
                  </a:schemeClr>
                </a:solidFill>
                <a:latin typeface="Arial"/>
                <a:cs typeface="Arial"/>
              </a:defRPr>
            </a:lvl1pPr>
          </a:lstStyle>
          <a:p>
            <a:r>
              <a:rPr lang="en-US"/>
              <a:t>CHAPTER DIVIDER</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51944" y="163765"/>
            <a:ext cx="2318661" cy="940415"/>
          </a:xfrm>
          <a:prstGeom prst="rect">
            <a:avLst/>
          </a:prstGeom>
        </p:spPr>
      </p:pic>
    </p:spTree>
    <p:extLst>
      <p:ext uri="{BB962C8B-B14F-4D97-AF65-F5344CB8AC3E}">
        <p14:creationId xmlns:p14="http://schemas.microsoft.com/office/powerpoint/2010/main" val="68150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665610" y="26071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dirty="0"/>
              <a:t>Header Copy</a:t>
            </a:r>
          </a:p>
        </p:txBody>
      </p:sp>
      <p:cxnSp>
        <p:nvCxnSpPr>
          <p:cNvPr id="7" name="Straight Connector 6"/>
          <p:cNvCxnSpPr/>
          <p:nvPr userDrawn="1"/>
        </p:nvCxnSpPr>
        <p:spPr>
          <a:xfrm flipV="1">
            <a:off x="665610" y="865307"/>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3"/>
          </p:nvPr>
        </p:nvSpPr>
        <p:spPr>
          <a:xfrm>
            <a:off x="665163"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49584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hart Placeholder 9"/>
          <p:cNvSpPr>
            <a:spLocks noGrp="1"/>
          </p:cNvSpPr>
          <p:nvPr>
            <p:ph type="chart" sz="quarter" idx="14"/>
          </p:nvPr>
        </p:nvSpPr>
        <p:spPr>
          <a:xfrm>
            <a:off x="4927600" y="1651000"/>
            <a:ext cx="3558606" cy="3759200"/>
          </a:xfrm>
          <a:prstGeom prst="rect">
            <a:avLst/>
          </a:prstGeom>
        </p:spPr>
        <p:txBody>
          <a:bodyPr/>
          <a:lstStyle>
            <a:lvl1pPr>
              <a:defRPr sz="2400"/>
            </a:lvl1pPr>
          </a:lstStyle>
          <a:p>
            <a:endParaRPr lang="en-GB"/>
          </a:p>
        </p:txBody>
      </p:sp>
      <p:pic>
        <p:nvPicPr>
          <p:cNvPr id="9" name="Picture 8"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49050"/>
            <a:ext cx="1248980" cy="404131"/>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7" name="Picture 16"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274249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p:cNvSpPr>
            <a:spLocks noGrp="1"/>
          </p:cNvSpPr>
          <p:nvPr>
            <p:ph type="pic" sz="quarter" idx="14"/>
          </p:nvPr>
        </p:nvSpPr>
        <p:spPr>
          <a:xfrm>
            <a:off x="4876800" y="1651000"/>
            <a:ext cx="3609975" cy="3759200"/>
          </a:xfrm>
          <a:prstGeom prst="rect">
            <a:avLst/>
          </a:prstGeom>
        </p:spPr>
        <p:txBody>
          <a:bodyPr/>
          <a:lstStyle>
            <a:lvl1pPr>
              <a:defRPr sz="2400"/>
            </a:lvl1pPr>
          </a:lstStyle>
          <a:p>
            <a:endParaRPr lang="en-GB"/>
          </a:p>
        </p:txBody>
      </p:sp>
      <p:sp>
        <p:nvSpPr>
          <p:cNvPr id="10"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68106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sz="quarter" idx="13"/>
          </p:nvPr>
        </p:nvSpPr>
        <p:spPr>
          <a:xfrm>
            <a:off x="665163" y="1651000"/>
            <a:ext cx="4071937"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able Placeholder 8"/>
          <p:cNvSpPr>
            <a:spLocks noGrp="1"/>
          </p:cNvSpPr>
          <p:nvPr>
            <p:ph type="tbl" sz="quarter" idx="14"/>
          </p:nvPr>
        </p:nvSpPr>
        <p:spPr>
          <a:xfrm>
            <a:off x="4851400" y="1651000"/>
            <a:ext cx="3635375" cy="3759200"/>
          </a:xfrm>
          <a:prstGeom prst="rect">
            <a:avLst/>
          </a:prstGeom>
        </p:spPr>
        <p:txBody>
          <a:bodyPr/>
          <a:lstStyle>
            <a:lvl1pPr>
              <a:defRPr sz="2400"/>
            </a:lvl1pPr>
          </a:lstStyle>
          <a:p>
            <a:endParaRPr lang="en-GB"/>
          </a:p>
        </p:txBody>
      </p:sp>
      <p:sp>
        <p:nvSpPr>
          <p:cNvPr id="13"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4" name="Picture 13"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9821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title" hasCustomPrompt="1"/>
          </p:nvPr>
        </p:nvSpPr>
        <p:spPr>
          <a:xfrm>
            <a:off x="665610" y="893354"/>
            <a:ext cx="6211928" cy="604593"/>
          </a:xfrm>
          <a:prstGeom prst="rect">
            <a:avLst/>
          </a:prstGeom>
        </p:spPr>
        <p:txBody>
          <a:bodyPr>
            <a:normAutofit/>
          </a:bodyPr>
          <a:lstStyle>
            <a:lvl1pPr algn="l">
              <a:defRPr sz="3200" baseline="0">
                <a:solidFill>
                  <a:schemeClr val="bg1">
                    <a:lumMod val="50000"/>
                  </a:schemeClr>
                </a:solidFill>
                <a:latin typeface="Arial"/>
                <a:cs typeface="Arial"/>
              </a:defRPr>
            </a:lvl1pPr>
          </a:lstStyle>
          <a:p>
            <a:r>
              <a:rPr lang="en-US"/>
              <a:t>Header Copy</a:t>
            </a:r>
          </a:p>
        </p:txBody>
      </p:sp>
      <p:cxnSp>
        <p:nvCxnSpPr>
          <p:cNvPr id="6" name="Straight Connector 5"/>
          <p:cNvCxnSpPr/>
          <p:nvPr userDrawn="1"/>
        </p:nvCxnSpPr>
        <p:spPr>
          <a:xfrm flipV="1">
            <a:off x="665610" y="1496850"/>
            <a:ext cx="7781518"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914400" y="1884363"/>
            <a:ext cx="7571806" cy="30252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334968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4"/>
          <p:cNvSpPr>
            <a:spLocks noGrp="1"/>
          </p:cNvSpPr>
          <p:nvPr>
            <p:ph type="sldNum" sz="quarter" idx="12"/>
          </p:nvPr>
        </p:nvSpPr>
        <p:spPr>
          <a:xfrm>
            <a:off x="7380328" y="6440969"/>
            <a:ext cx="2133600" cy="365125"/>
          </a:xfrm>
          <a:prstGeom prst="rect">
            <a:avLst/>
          </a:prstGeom>
        </p:spPr>
        <p:txBody>
          <a:bodyPr/>
          <a:lstStyle>
            <a:lvl1pPr>
              <a:defRPr sz="1100" cap="all" baseline="0">
                <a:solidFill>
                  <a:schemeClr val="bg1"/>
                </a:solidFill>
                <a:latin typeface="Arial" pitchFamily="34" charset="0"/>
                <a:cs typeface="Arial" pitchFamily="34" charset="0"/>
              </a:defRPr>
            </a:lvl1pPr>
          </a:lstStyle>
          <a:p>
            <a:fld id="{6767FADE-2612-3649-B495-F644A23F288B}" type="slidenum">
              <a:rPr lang="en-US" smtClean="0"/>
              <a:pPr/>
              <a:t>‹#›</a:t>
            </a:fld>
            <a:endParaRPr lang="en-US"/>
          </a:p>
        </p:txBody>
      </p:sp>
      <p:pic>
        <p:nvPicPr>
          <p:cNvPr id="5" name="Picture 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2638" y="6410232"/>
            <a:ext cx="1248980" cy="404131"/>
          </a:xfrm>
          <a:prstGeom prst="rect">
            <a:avLst/>
          </a:prstGeom>
        </p:spPr>
      </p:pic>
    </p:spTree>
    <p:extLst>
      <p:ext uri="{BB962C8B-B14F-4D97-AF65-F5344CB8AC3E}">
        <p14:creationId xmlns:p14="http://schemas.microsoft.com/office/powerpoint/2010/main" val="177422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5DD05BB7-4DF6-42E6-80DD-81A8D34B47FB}"/>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3311932743"/>
      </p:ext>
    </p:extLst>
  </p:cSld>
  <p:clrMap bg1="lt1" tx1="dk1" bg2="lt2" tx2="dk2" accent1="accent1" accent2="accent2" accent3="accent3" accent4="accent4" accent5="accent5" accent6="accent6" hlink="hlink" folHlink="folHlink"/>
  <p:sldLayoutIdLst>
    <p:sldLayoutId id="2147483650" r:id="rId1"/>
    <p:sldLayoutId id="2147483657" r:id="rId2"/>
    <p:sldLayoutId id="2147483649" r:id="rId3"/>
    <p:sldLayoutId id="2147483651" r:id="rId4"/>
    <p:sldLayoutId id="2147483652" r:id="rId5"/>
    <p:sldLayoutId id="2147483653" r:id="rId6"/>
    <p:sldLayoutId id="2147483654" r:id="rId7"/>
    <p:sldLayoutId id="2147483655" r:id="rId8"/>
    <p:sldLayoutId id="2147483659" r:id="rId9"/>
    <p:sldLayoutId id="2147483662" r:id="rId10"/>
    <p:sldLayoutId id="2147483656" r:id="rId11"/>
    <p:sldLayoutId id="2147483678" r:id="rId12"/>
    <p:sldLayoutId id="2147483679" r:id="rId13"/>
    <p:sldLayoutId id="2147483681" r:id="rId14"/>
    <p:sldLayoutId id="2147483680" r:id="rId15"/>
  </p:sldLayoutIdLst>
  <p:hf hdr="0" dt="0"/>
  <p:txStyles>
    <p:titleStyle>
      <a:lvl1pPr algn="l"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636">
                <a:solidFill>
                  <a:schemeClr val="tx1">
                    <a:tint val="75000"/>
                  </a:schemeClr>
                </a:solidFill>
              </a:defRPr>
            </a:lvl1pPr>
          </a:lstStyle>
          <a:p>
            <a:endParaRPr lang="en-SG"/>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636">
                <a:solidFill>
                  <a:schemeClr val="tx1">
                    <a:tint val="75000"/>
                  </a:schemeClr>
                </a:solidFill>
              </a:defRPr>
            </a:lvl1pPr>
          </a:lstStyle>
          <a:p>
            <a:r>
              <a:rPr lang="en-SG"/>
              <a:t>C369 Financial Technologies</a:t>
            </a: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636">
                <a:solidFill>
                  <a:schemeClr val="tx1">
                    <a:tint val="75000"/>
                  </a:schemeClr>
                </a:solidFill>
              </a:defRPr>
            </a:lvl1pPr>
          </a:lstStyle>
          <a:p>
            <a:fld id="{D826FE17-A15F-4069-8D1C-BFCDAB13D842}" type="slidenum">
              <a:rPr lang="en-SG" smtClean="0"/>
              <a:t>‹#›</a:t>
            </a:fld>
            <a:endParaRPr lang="en-SG"/>
          </a:p>
        </p:txBody>
      </p:sp>
      <p:sp>
        <p:nvSpPr>
          <p:cNvPr id="7"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BE915BE3-5C08-4677-8D33-86705266B515}"/>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42691098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dt="0"/>
  <p:txStyles>
    <p:titleStyle>
      <a:lvl1pPr algn="l" defTabSz="484413" rtl="0" eaLnBrk="1" latinLnBrk="0" hangingPunct="1">
        <a:lnSpc>
          <a:spcPct val="90000"/>
        </a:lnSpc>
        <a:spcBef>
          <a:spcPct val="0"/>
        </a:spcBef>
        <a:buNone/>
        <a:defRPr sz="2331" kern="1200">
          <a:solidFill>
            <a:schemeClr val="tx1"/>
          </a:solidFill>
          <a:latin typeface="+mj-lt"/>
          <a:ea typeface="+mj-ea"/>
          <a:cs typeface="+mj-cs"/>
        </a:defRPr>
      </a:lvl1pPr>
    </p:titleStyle>
    <p:bodyStyle>
      <a:lvl1pPr marL="121103" indent="-121103" algn="l" defTabSz="484413" rtl="0" eaLnBrk="1" latinLnBrk="0" hangingPunct="1">
        <a:lnSpc>
          <a:spcPct val="90000"/>
        </a:lnSpc>
        <a:spcBef>
          <a:spcPts val="530"/>
        </a:spcBef>
        <a:buFont typeface="Arial" panose="020B0604020202020204" pitchFamily="34" charset="0"/>
        <a:buChar char="•"/>
        <a:defRPr sz="1483" kern="1200">
          <a:solidFill>
            <a:schemeClr val="tx1"/>
          </a:solidFill>
          <a:latin typeface="+mn-lt"/>
          <a:ea typeface="+mn-ea"/>
          <a:cs typeface="+mn-cs"/>
        </a:defRPr>
      </a:lvl1pPr>
      <a:lvl2pPr marL="363310" indent="-121103" algn="l" defTabSz="484413" rtl="0" eaLnBrk="1" latinLnBrk="0" hangingPunct="1">
        <a:lnSpc>
          <a:spcPct val="90000"/>
        </a:lnSpc>
        <a:spcBef>
          <a:spcPts val="265"/>
        </a:spcBef>
        <a:buFont typeface="Arial" panose="020B0604020202020204" pitchFamily="34" charset="0"/>
        <a:buChar char="•"/>
        <a:defRPr sz="1271" kern="1200">
          <a:solidFill>
            <a:schemeClr val="tx1"/>
          </a:solidFill>
          <a:latin typeface="+mn-lt"/>
          <a:ea typeface="+mn-ea"/>
          <a:cs typeface="+mn-cs"/>
        </a:defRPr>
      </a:lvl2pPr>
      <a:lvl3pPr marL="605517" indent="-121103" algn="l" defTabSz="484413" rtl="0" eaLnBrk="1" latinLnBrk="0" hangingPunct="1">
        <a:lnSpc>
          <a:spcPct val="90000"/>
        </a:lnSpc>
        <a:spcBef>
          <a:spcPts val="265"/>
        </a:spcBef>
        <a:buFont typeface="Arial" panose="020B0604020202020204" pitchFamily="34" charset="0"/>
        <a:buChar char="•"/>
        <a:defRPr sz="1060" kern="1200">
          <a:solidFill>
            <a:schemeClr val="tx1"/>
          </a:solidFill>
          <a:latin typeface="+mn-lt"/>
          <a:ea typeface="+mn-ea"/>
          <a:cs typeface="+mn-cs"/>
        </a:defRPr>
      </a:lvl3pPr>
      <a:lvl4pPr marL="84772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4pPr>
      <a:lvl5pPr marL="108993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5pPr>
      <a:lvl6pPr marL="133213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6pPr>
      <a:lvl7pPr marL="1574343"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7pPr>
      <a:lvl8pPr marL="1816550"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8pPr>
      <a:lvl9pPr marL="2058757" indent="-121103" algn="l" defTabSz="484413" rtl="0" eaLnBrk="1" latinLnBrk="0" hangingPunct="1">
        <a:lnSpc>
          <a:spcPct val="90000"/>
        </a:lnSpc>
        <a:spcBef>
          <a:spcPts val="265"/>
        </a:spcBef>
        <a:buFont typeface="Arial" panose="020B0604020202020204" pitchFamily="34" charset="0"/>
        <a:buChar char="•"/>
        <a:defRPr sz="954" kern="1200">
          <a:solidFill>
            <a:schemeClr val="tx1"/>
          </a:solidFill>
          <a:latin typeface="+mn-lt"/>
          <a:ea typeface="+mn-ea"/>
          <a:cs typeface="+mn-cs"/>
        </a:defRPr>
      </a:lvl9pPr>
    </p:bodyStyle>
    <p:otherStyle>
      <a:defPPr>
        <a:defRPr lang="en-US"/>
      </a:defPPr>
      <a:lvl1pPr marL="0" algn="l" defTabSz="484413" rtl="0" eaLnBrk="1" latinLnBrk="0" hangingPunct="1">
        <a:defRPr sz="954" kern="1200">
          <a:solidFill>
            <a:schemeClr val="tx1"/>
          </a:solidFill>
          <a:latin typeface="+mn-lt"/>
          <a:ea typeface="+mn-ea"/>
          <a:cs typeface="+mn-cs"/>
        </a:defRPr>
      </a:lvl1pPr>
      <a:lvl2pPr marL="242207" algn="l" defTabSz="484413" rtl="0" eaLnBrk="1" latinLnBrk="0" hangingPunct="1">
        <a:defRPr sz="954" kern="1200">
          <a:solidFill>
            <a:schemeClr val="tx1"/>
          </a:solidFill>
          <a:latin typeface="+mn-lt"/>
          <a:ea typeface="+mn-ea"/>
          <a:cs typeface="+mn-cs"/>
        </a:defRPr>
      </a:lvl2pPr>
      <a:lvl3pPr marL="484413" algn="l" defTabSz="484413" rtl="0" eaLnBrk="1" latinLnBrk="0" hangingPunct="1">
        <a:defRPr sz="954" kern="1200">
          <a:solidFill>
            <a:schemeClr val="tx1"/>
          </a:solidFill>
          <a:latin typeface="+mn-lt"/>
          <a:ea typeface="+mn-ea"/>
          <a:cs typeface="+mn-cs"/>
        </a:defRPr>
      </a:lvl3pPr>
      <a:lvl4pPr marL="726620" algn="l" defTabSz="484413" rtl="0" eaLnBrk="1" latinLnBrk="0" hangingPunct="1">
        <a:defRPr sz="954" kern="1200">
          <a:solidFill>
            <a:schemeClr val="tx1"/>
          </a:solidFill>
          <a:latin typeface="+mn-lt"/>
          <a:ea typeface="+mn-ea"/>
          <a:cs typeface="+mn-cs"/>
        </a:defRPr>
      </a:lvl4pPr>
      <a:lvl5pPr marL="968827" algn="l" defTabSz="484413" rtl="0" eaLnBrk="1" latinLnBrk="0" hangingPunct="1">
        <a:defRPr sz="954" kern="1200">
          <a:solidFill>
            <a:schemeClr val="tx1"/>
          </a:solidFill>
          <a:latin typeface="+mn-lt"/>
          <a:ea typeface="+mn-ea"/>
          <a:cs typeface="+mn-cs"/>
        </a:defRPr>
      </a:lvl5pPr>
      <a:lvl6pPr marL="1211033" algn="l" defTabSz="484413" rtl="0" eaLnBrk="1" latinLnBrk="0" hangingPunct="1">
        <a:defRPr sz="954" kern="1200">
          <a:solidFill>
            <a:schemeClr val="tx1"/>
          </a:solidFill>
          <a:latin typeface="+mn-lt"/>
          <a:ea typeface="+mn-ea"/>
          <a:cs typeface="+mn-cs"/>
        </a:defRPr>
      </a:lvl6pPr>
      <a:lvl7pPr marL="1453240" algn="l" defTabSz="484413" rtl="0" eaLnBrk="1" latinLnBrk="0" hangingPunct="1">
        <a:defRPr sz="954" kern="1200">
          <a:solidFill>
            <a:schemeClr val="tx1"/>
          </a:solidFill>
          <a:latin typeface="+mn-lt"/>
          <a:ea typeface="+mn-ea"/>
          <a:cs typeface="+mn-cs"/>
        </a:defRPr>
      </a:lvl7pPr>
      <a:lvl8pPr marL="1695447" algn="l" defTabSz="484413" rtl="0" eaLnBrk="1" latinLnBrk="0" hangingPunct="1">
        <a:defRPr sz="954" kern="1200">
          <a:solidFill>
            <a:schemeClr val="tx1"/>
          </a:solidFill>
          <a:latin typeface="+mn-lt"/>
          <a:ea typeface="+mn-ea"/>
          <a:cs typeface="+mn-cs"/>
        </a:defRPr>
      </a:lvl8pPr>
      <a:lvl9pPr marL="1937653" algn="l" defTabSz="484413" rtl="0" eaLnBrk="1" latinLnBrk="0" hangingPunct="1">
        <a:defRPr sz="9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hyperlink" Target="https://www.thymeleaf.org/doc/tutorials/3.0/usingthymeleaf.html#setting-attribute-values"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hyperlink" Target="http://localhost:8080/categories/"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avithamuniraj/CETSpringBootAY2022"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Guide/HTML/Constraint_validation" TargetMode="External"/><Relationship Id="rId2" Type="http://schemas.openxmlformats.org/officeDocument/2006/relationships/image" Target="../media/image77.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hyperlink" Target="https://developer.mozilla.org/en-US/docs/Web/API/ValidityState/rangeUnderflow" TargetMode="External"/><Relationship Id="rId13" Type="http://schemas.openxmlformats.org/officeDocument/2006/relationships/hyperlink" Target="https://developer.mozilla.org/en-US/docs/Web/HTML/Element/textarea" TargetMode="External"/><Relationship Id="rId18" Type="http://schemas.openxmlformats.org/officeDocument/2006/relationships/hyperlink" Target="https://developer.mozilla.org/en-US/docs/Web/API/ValidityState/tooShort" TargetMode="External"/><Relationship Id="rId3" Type="http://schemas.openxmlformats.org/officeDocument/2006/relationships/hyperlink" Target="https://developer.mozilla.org/en-US/docs/Web/HTML/Attributes/pattern" TargetMode="External"/><Relationship Id="rId21" Type="http://schemas.openxmlformats.org/officeDocument/2006/relationships/hyperlink" Target="https://developer.mozilla.org/en-US/docs/Web/Guide/HTML/Constraint_validation" TargetMode="External"/><Relationship Id="rId7" Type="http://schemas.openxmlformats.org/officeDocument/2006/relationships/hyperlink" Target="https://developer.mozilla.org/en-US/docs/Web/HTML/Attributes/min" TargetMode="External"/><Relationship Id="rId12" Type="http://schemas.openxmlformats.org/officeDocument/2006/relationships/hyperlink" Target="https://developer.mozilla.org/en-US/docs/Web/HTML/Element/select" TargetMode="External"/><Relationship Id="rId17" Type="http://schemas.openxmlformats.org/officeDocument/2006/relationships/hyperlink" Target="https://developer.mozilla.org/en-US/docs/Web/HTML/Attributes/minlength" TargetMode="External"/><Relationship Id="rId2" Type="http://schemas.openxmlformats.org/officeDocument/2006/relationships/notesSlide" Target="../notesSlides/notesSlide40.xml"/><Relationship Id="rId16" Type="http://schemas.openxmlformats.org/officeDocument/2006/relationships/hyperlink" Target="https://developer.mozilla.org/en-US/docs/Web/API/ValidityState/stepMismatch" TargetMode="External"/><Relationship Id="rId20" Type="http://schemas.openxmlformats.org/officeDocument/2006/relationships/hyperlink" Target="https://developer.mozilla.org/en-US/docs/Web/API/ValidityState/tooLong" TargetMode="External"/><Relationship Id="rId1" Type="http://schemas.openxmlformats.org/officeDocument/2006/relationships/slideLayout" Target="../slideLayouts/slideLayout14.xml"/><Relationship Id="rId6" Type="http://schemas.openxmlformats.org/officeDocument/2006/relationships/hyperlink" Target="https://developer.mozilla.org/en-US/docs/Web/API/ValidityState/patternMismatch" TargetMode="External"/><Relationship Id="rId11" Type="http://schemas.openxmlformats.org/officeDocument/2006/relationships/hyperlink" Target="https://developer.mozilla.org/en-US/docs/Web/HTML/Attributes/required" TargetMode="External"/><Relationship Id="rId5" Type="http://schemas.openxmlformats.org/officeDocument/2006/relationships/hyperlink" Target="https://www.ecma-international.org/publications/standards/Ecma-262.htm" TargetMode="External"/><Relationship Id="rId15" Type="http://schemas.openxmlformats.org/officeDocument/2006/relationships/hyperlink" Target="https://developer.mozilla.org/en-US/docs/Web/HTML/Attributes/step" TargetMode="External"/><Relationship Id="rId10" Type="http://schemas.openxmlformats.org/officeDocument/2006/relationships/hyperlink" Target="https://developer.mozilla.org/en-US/docs/Web/API/ValidityState/rangeOverflow" TargetMode="External"/><Relationship Id="rId19" Type="http://schemas.openxmlformats.org/officeDocument/2006/relationships/hyperlink" Target="https://developer.mozilla.org/en-US/docs/Web/HTML/Attributes/maxlength" TargetMode="External"/><Relationship Id="rId4" Type="http://schemas.openxmlformats.org/officeDocument/2006/relationships/hyperlink" Target="https://developer.mozilla.org/en-US/docs/Web/JavaScript/Guide/Regular_Expressions" TargetMode="External"/><Relationship Id="rId9" Type="http://schemas.openxmlformats.org/officeDocument/2006/relationships/hyperlink" Target="https://developer.mozilla.org/en-US/docs/Web/HTML/Attributes/max" TargetMode="External"/><Relationship Id="rId14" Type="http://schemas.openxmlformats.org/officeDocument/2006/relationships/hyperlink" Target="https://developer.mozilla.org/en-US/docs/Web/API/ValidityState/valueMissing"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4004" y="1935042"/>
            <a:ext cx="7770212" cy="1360445"/>
          </a:xfrm>
        </p:spPr>
        <p:txBody>
          <a:bodyPr>
            <a:noAutofit/>
          </a:bodyPr>
          <a:lstStyle/>
          <a:p>
            <a:pPr algn="ctr"/>
            <a:r>
              <a:rPr lang="en-US" sz="4400" dirty="0">
                <a:solidFill>
                  <a:schemeClr val="tx1"/>
                </a:solidFill>
                <a:latin typeface="Amasis MT Pro Black" panose="02040A04050005020304" pitchFamily="18" charset="0"/>
              </a:rPr>
              <a:t>Building Enterprise Java Applications with Spring</a:t>
            </a:r>
            <a:br>
              <a:rPr lang="en-US" sz="4400" dirty="0"/>
            </a:br>
            <a:br>
              <a:rPr lang="en-US" sz="4800" dirty="0"/>
            </a:br>
            <a:endParaRPr lang="en-SG" sz="4800" dirty="0"/>
          </a:p>
        </p:txBody>
      </p:sp>
      <p:sp>
        <p:nvSpPr>
          <p:cNvPr id="7" name="Text Placeholder 6">
            <a:extLst>
              <a:ext uri="{FF2B5EF4-FFF2-40B4-BE49-F238E27FC236}">
                <a16:creationId xmlns:a16="http://schemas.microsoft.com/office/drawing/2014/main" id="{C5E733B8-AC2C-4ACF-B53E-C7CA4AD6922E}"/>
              </a:ext>
            </a:extLst>
          </p:cNvPr>
          <p:cNvSpPr>
            <a:spLocks noGrp="1"/>
          </p:cNvSpPr>
          <p:nvPr>
            <p:ph type="body" sz="quarter" idx="10"/>
          </p:nvPr>
        </p:nvSpPr>
        <p:spPr>
          <a:xfrm>
            <a:off x="1570264" y="4163627"/>
            <a:ext cx="5104098" cy="1862459"/>
          </a:xfrm>
        </p:spPr>
        <p:txBody>
          <a:bodyPr/>
          <a:lstStyle/>
          <a:p>
            <a:pPr algn="ctr"/>
            <a:r>
              <a:rPr lang="en-SG" b="1" dirty="0">
                <a:latin typeface="Amasis MT Pro Black" panose="02040A04050005020304" pitchFamily="18" charset="0"/>
              </a:rPr>
              <a:t>Day 5  </a:t>
            </a:r>
          </a:p>
          <a:p>
            <a:pPr algn="ctr"/>
            <a:r>
              <a:rPr lang="en-US" dirty="0">
                <a:latin typeface="Amasis MT Pro" panose="02040504050005020304" pitchFamily="18" charset="0"/>
              </a:rPr>
              <a:t>Magdalene Lim,</a:t>
            </a:r>
          </a:p>
          <a:p>
            <a:pPr algn="ctr"/>
            <a:r>
              <a:rPr lang="en-US" dirty="0">
                <a:latin typeface="Amasis MT Pro" panose="02040504050005020304" pitchFamily="18" charset="0"/>
              </a:rPr>
              <a:t> Desmond Lee, </a:t>
            </a:r>
          </a:p>
          <a:p>
            <a:pPr algn="ctr"/>
            <a:r>
              <a:rPr lang="en-US" dirty="0">
                <a:latin typeface="Amasis MT Pro" panose="02040504050005020304" pitchFamily="18" charset="0"/>
              </a:rPr>
              <a:t>Kavitha Muniraj</a:t>
            </a:r>
          </a:p>
          <a:p>
            <a:pPr algn="ctr"/>
            <a:r>
              <a:rPr lang="en-US" dirty="0">
                <a:latin typeface="Amasis MT Pro" panose="02040504050005020304" pitchFamily="18" charset="0"/>
              </a:rPr>
              <a:t> Republic Polytechnic </a:t>
            </a:r>
            <a:endParaRPr lang="en-SG" b="1" dirty="0">
              <a:latin typeface="Amasis MT Pro" panose="02040504050005020304" pitchFamily="18" charset="0"/>
            </a:endParaRPr>
          </a:p>
        </p:txBody>
      </p:sp>
    </p:spTree>
    <p:extLst>
      <p:ext uri="{BB962C8B-B14F-4D97-AF65-F5344CB8AC3E}">
        <p14:creationId xmlns:p14="http://schemas.microsoft.com/office/powerpoint/2010/main" val="137229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37609-EBB0-4DA6-A6E4-F2968A9FFF6A}"/>
              </a:ext>
            </a:extLst>
          </p:cNvPr>
          <p:cNvSpPr>
            <a:spLocks noGrp="1"/>
          </p:cNvSpPr>
          <p:nvPr>
            <p:ph type="sldNum" sz="quarter" idx="12"/>
          </p:nvPr>
        </p:nvSpPr>
        <p:spPr/>
        <p:txBody>
          <a:bodyPr/>
          <a:lstStyle/>
          <a:p>
            <a:fld id="{6767FADE-2612-3649-B495-F644A23F288B}" type="slidenum">
              <a:rPr lang="en-US" smtClean="0"/>
              <a:pPr/>
              <a:t>10</a:t>
            </a:fld>
            <a:endParaRPr lang="en-US"/>
          </a:p>
        </p:txBody>
      </p:sp>
      <p:sp>
        <p:nvSpPr>
          <p:cNvPr id="3" name="Title 2">
            <a:extLst>
              <a:ext uri="{FF2B5EF4-FFF2-40B4-BE49-F238E27FC236}">
                <a16:creationId xmlns:a16="http://schemas.microsoft.com/office/drawing/2014/main" id="{5E403B56-6B63-483F-9178-2947F2467AFA}"/>
              </a:ext>
            </a:extLst>
          </p:cNvPr>
          <p:cNvSpPr>
            <a:spLocks noGrp="1"/>
          </p:cNvSpPr>
          <p:nvPr>
            <p:ph type="title"/>
          </p:nvPr>
        </p:nvSpPr>
        <p:spPr>
          <a:xfrm>
            <a:off x="282517" y="247035"/>
            <a:ext cx="7277232" cy="853387"/>
          </a:xfrm>
        </p:spPr>
        <p:txBody>
          <a:bodyPr>
            <a:noAutofit/>
          </a:bodyPr>
          <a:lstStyle/>
          <a:p>
            <a:r>
              <a:rPr lang="en-US" dirty="0">
                <a:solidFill>
                  <a:schemeClr val="tx1"/>
                </a:solidFill>
                <a:latin typeface="Amasis MT Pro Black" panose="02040A04050005020304" pitchFamily="18" charset="0"/>
              </a:rPr>
              <a:t>RECALL - Viewing a list of items</a:t>
            </a:r>
            <a:endParaRPr lang="en-SG" dirty="0">
              <a:solidFill>
                <a:schemeClr val="tx1"/>
              </a:solidFill>
              <a:latin typeface="Amasis MT Pro Black" panose="02040A04050005020304" pitchFamily="18" charset="0"/>
            </a:endParaRPr>
          </a:p>
        </p:txBody>
      </p:sp>
      <p:grpSp>
        <p:nvGrpSpPr>
          <p:cNvPr id="6" name="Group 5">
            <a:extLst>
              <a:ext uri="{FF2B5EF4-FFF2-40B4-BE49-F238E27FC236}">
                <a16:creationId xmlns:a16="http://schemas.microsoft.com/office/drawing/2014/main" id="{D80E858E-7D89-4C58-88BE-44B1919B59C2}"/>
              </a:ext>
            </a:extLst>
          </p:cNvPr>
          <p:cNvGrpSpPr/>
          <p:nvPr/>
        </p:nvGrpSpPr>
        <p:grpSpPr>
          <a:xfrm>
            <a:off x="574170" y="1370799"/>
            <a:ext cx="7781518" cy="4373100"/>
            <a:chOff x="574170" y="1370799"/>
            <a:chExt cx="7781518" cy="4373100"/>
          </a:xfrm>
        </p:grpSpPr>
        <p:pic>
          <p:nvPicPr>
            <p:cNvPr id="8" name="Picture 7">
              <a:extLst>
                <a:ext uri="{FF2B5EF4-FFF2-40B4-BE49-F238E27FC236}">
                  <a16:creationId xmlns:a16="http://schemas.microsoft.com/office/drawing/2014/main" id="{0D63F0DE-74D5-4C41-B60F-C9AB5CE3D4A1}"/>
                </a:ext>
              </a:extLst>
            </p:cNvPr>
            <p:cNvPicPr>
              <a:picLocks noChangeAspect="1"/>
            </p:cNvPicPr>
            <p:nvPr/>
          </p:nvPicPr>
          <p:blipFill>
            <a:blip r:embed="rId2"/>
            <a:stretch>
              <a:fillRect/>
            </a:stretch>
          </p:blipFill>
          <p:spPr>
            <a:xfrm>
              <a:off x="574170" y="1370799"/>
              <a:ext cx="6427960" cy="2939226"/>
            </a:xfrm>
            <a:prstGeom prst="rect">
              <a:avLst/>
            </a:prstGeom>
          </p:spPr>
        </p:pic>
        <p:cxnSp>
          <p:nvCxnSpPr>
            <p:cNvPr id="13" name="Straight Arrow Connector 12">
              <a:extLst>
                <a:ext uri="{FF2B5EF4-FFF2-40B4-BE49-F238E27FC236}">
                  <a16:creationId xmlns:a16="http://schemas.microsoft.com/office/drawing/2014/main" id="{98CDBE19-079C-49FC-B170-82F2AF3D5670}"/>
                </a:ext>
              </a:extLst>
            </p:cNvPr>
            <p:cNvCxnSpPr>
              <a:cxnSpLocks/>
              <a:endCxn id="10" idx="0"/>
            </p:cNvCxnSpPr>
            <p:nvPr/>
          </p:nvCxnSpPr>
          <p:spPr>
            <a:xfrm>
              <a:off x="5786846" y="3024052"/>
              <a:ext cx="721083" cy="903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7D58B1A-A793-458B-9D0F-3C1FE4DC7F3D}"/>
                </a:ext>
              </a:extLst>
            </p:cNvPr>
            <p:cNvPicPr>
              <a:picLocks noChangeAspect="1"/>
            </p:cNvPicPr>
            <p:nvPr/>
          </p:nvPicPr>
          <p:blipFill>
            <a:blip r:embed="rId3"/>
            <a:stretch>
              <a:fillRect/>
            </a:stretch>
          </p:blipFill>
          <p:spPr>
            <a:xfrm>
              <a:off x="4660170" y="3927181"/>
              <a:ext cx="3695518" cy="1816718"/>
            </a:xfrm>
            <a:prstGeom prst="rect">
              <a:avLst/>
            </a:prstGeom>
            <a:ln>
              <a:solidFill>
                <a:schemeClr val="tx1"/>
              </a:solidFill>
            </a:ln>
          </p:spPr>
        </p:pic>
      </p:grpSp>
    </p:spTree>
    <p:extLst>
      <p:ext uri="{BB962C8B-B14F-4D97-AF65-F5344CB8AC3E}">
        <p14:creationId xmlns:p14="http://schemas.microsoft.com/office/powerpoint/2010/main" val="1777961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DC20E-EA00-4E69-B373-A13B6273BF93}"/>
              </a:ext>
            </a:extLst>
          </p:cNvPr>
          <p:cNvSpPr>
            <a:spLocks noGrp="1"/>
          </p:cNvSpPr>
          <p:nvPr>
            <p:ph type="sldNum" sz="quarter" idx="12"/>
          </p:nvPr>
        </p:nvSpPr>
        <p:spPr/>
        <p:txBody>
          <a:bodyPr/>
          <a:lstStyle/>
          <a:p>
            <a:fld id="{6767FADE-2612-3649-B495-F644A23F288B}" type="slidenum">
              <a:rPr lang="en-US" smtClean="0"/>
              <a:pPr/>
              <a:t>11</a:t>
            </a:fld>
            <a:endParaRPr lang="en-US"/>
          </a:p>
        </p:txBody>
      </p:sp>
      <p:sp>
        <p:nvSpPr>
          <p:cNvPr id="3" name="Title 2">
            <a:extLst>
              <a:ext uri="{FF2B5EF4-FFF2-40B4-BE49-F238E27FC236}">
                <a16:creationId xmlns:a16="http://schemas.microsoft.com/office/drawing/2014/main" id="{42FB8319-E339-47F4-B1BD-00A214DA3ECC}"/>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RECALL - </a:t>
            </a:r>
            <a:r>
              <a:rPr lang="en-US" dirty="0" err="1">
                <a:solidFill>
                  <a:schemeClr val="tx1"/>
                </a:solidFill>
                <a:latin typeface="Amasis MT Pro Black" panose="02040A04050005020304" pitchFamily="18" charset="0"/>
              </a:rPr>
              <a:t>Thymeleaf</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10546FD-1D4A-4895-9089-E06AC2514098}"/>
              </a:ext>
            </a:extLst>
          </p:cNvPr>
          <p:cNvSpPr>
            <a:spLocks noGrp="1"/>
          </p:cNvSpPr>
          <p:nvPr>
            <p:ph sz="quarter" idx="13"/>
          </p:nvPr>
        </p:nvSpPr>
        <p:spPr>
          <a:xfrm>
            <a:off x="500102" y="865306"/>
            <a:ext cx="4582261" cy="5386637"/>
          </a:xfrm>
        </p:spPr>
        <p:txBody>
          <a:bodyPr/>
          <a:lstStyle/>
          <a:p>
            <a:r>
              <a:rPr lang="en-US" sz="2000" dirty="0">
                <a:latin typeface="Amasis MT Pro" panose="02040504050005020304" pitchFamily="18" charset="0"/>
              </a:rPr>
              <a:t>Recall that in our </a:t>
            </a:r>
            <a:r>
              <a:rPr lang="en-US" sz="2000" dirty="0" err="1">
                <a:latin typeface="Amasis MT Pro" panose="02040504050005020304" pitchFamily="18" charset="0"/>
              </a:rPr>
              <a:t>Springboot</a:t>
            </a:r>
            <a:r>
              <a:rPr lang="en-US" sz="2000" dirty="0">
                <a:latin typeface="Amasis MT Pro" panose="02040504050005020304" pitchFamily="18" charset="0"/>
              </a:rPr>
              <a:t> projects, we included a dependency, </a:t>
            </a:r>
            <a:r>
              <a:rPr lang="en-US" sz="2000" b="1" dirty="0" err="1">
                <a:latin typeface="Amasis MT Pro" panose="02040504050005020304" pitchFamily="18" charset="0"/>
              </a:rPr>
              <a:t>Thymeleaf</a:t>
            </a:r>
            <a:r>
              <a:rPr lang="en-US" sz="2000" b="1" dirty="0">
                <a:latin typeface="Amasis MT Pro" panose="02040504050005020304" pitchFamily="18" charset="0"/>
              </a:rPr>
              <a:t>.</a:t>
            </a:r>
            <a:endParaRPr lang="en-US" sz="2000" dirty="0">
              <a:latin typeface="Amasis MT Pro" panose="02040504050005020304" pitchFamily="18" charset="0"/>
            </a:endParaRPr>
          </a:p>
          <a:p>
            <a:endParaRPr lang="en-US" sz="2000" dirty="0">
              <a:latin typeface="Amasis MT Pro" panose="02040504050005020304" pitchFamily="18" charset="0"/>
            </a:endParaRPr>
          </a:p>
          <a:p>
            <a:r>
              <a:rPr lang="en-US" sz="2000" b="1" dirty="0" err="1">
                <a:latin typeface="Amasis MT Pro" panose="02040504050005020304" pitchFamily="18" charset="0"/>
              </a:rPr>
              <a:t>Thymeleaf</a:t>
            </a:r>
            <a:r>
              <a:rPr lang="en-US" sz="2000" dirty="0">
                <a:latin typeface="Amasis MT Pro" panose="02040504050005020304" pitchFamily="18" charset="0"/>
              </a:rPr>
              <a:t> is a server-side Java template engine for both web and standalone environments.</a:t>
            </a:r>
          </a:p>
          <a:p>
            <a:endParaRPr lang="en-US" sz="2000" dirty="0">
              <a:latin typeface="Amasis MT Pro" panose="02040504050005020304" pitchFamily="18" charset="0"/>
            </a:endParaRPr>
          </a:p>
          <a:p>
            <a:r>
              <a:rPr lang="en-US" sz="2000" dirty="0">
                <a:latin typeface="Amasis MT Pro" panose="02040504050005020304" pitchFamily="18" charset="0"/>
              </a:rPr>
              <a:t>It is a </a:t>
            </a:r>
            <a:r>
              <a:rPr lang="en-US" sz="2000" b="1" dirty="0">
                <a:latin typeface="Amasis MT Pro" panose="02040504050005020304" pitchFamily="18" charset="0"/>
              </a:rPr>
              <a:t>view</a:t>
            </a:r>
            <a:r>
              <a:rPr lang="en-US" sz="2000" dirty="0">
                <a:latin typeface="Amasis MT Pro" panose="02040504050005020304" pitchFamily="18" charset="0"/>
              </a:rPr>
              <a:t> technology that performs server-side rendering of HTML.</a:t>
            </a:r>
          </a:p>
          <a:p>
            <a:endParaRPr lang="en-US" sz="2000" dirty="0">
              <a:latin typeface="Amasis MT Pro" panose="02040504050005020304" pitchFamily="18" charset="0"/>
            </a:endParaRPr>
          </a:p>
          <a:p>
            <a:r>
              <a:rPr lang="en-US" sz="2000" dirty="0">
                <a:latin typeface="Amasis MT Pro" panose="02040504050005020304" pitchFamily="18" charset="0"/>
              </a:rPr>
              <a:t>We use </a:t>
            </a:r>
            <a:r>
              <a:rPr lang="en-US" sz="2000" b="1" dirty="0">
                <a:latin typeface="Amasis MT Pro" panose="02040504050005020304" pitchFamily="18" charset="0"/>
              </a:rPr>
              <a:t>variable expressions ${…}</a:t>
            </a:r>
            <a:r>
              <a:rPr lang="en-US" sz="2000" dirty="0">
                <a:latin typeface="Amasis MT Pro" panose="02040504050005020304" pitchFamily="18" charset="0"/>
              </a:rPr>
              <a:t> bind the data from the template context(model) into the resulting html(view).</a:t>
            </a:r>
          </a:p>
        </p:txBody>
      </p:sp>
      <p:pic>
        <p:nvPicPr>
          <p:cNvPr id="6" name="Picture 5">
            <a:extLst>
              <a:ext uri="{FF2B5EF4-FFF2-40B4-BE49-F238E27FC236}">
                <a16:creationId xmlns:a16="http://schemas.microsoft.com/office/drawing/2014/main" id="{340A3432-0AA2-46B1-A644-C2062EB67865}"/>
              </a:ext>
            </a:extLst>
          </p:cNvPr>
          <p:cNvPicPr/>
          <p:nvPr/>
        </p:nvPicPr>
        <p:blipFill>
          <a:blip r:embed="rId3"/>
          <a:stretch>
            <a:fillRect/>
          </a:stretch>
        </p:blipFill>
        <p:spPr>
          <a:xfrm>
            <a:off x="5401340" y="1703130"/>
            <a:ext cx="3242558" cy="3485558"/>
          </a:xfrm>
          <a:prstGeom prst="rect">
            <a:avLst/>
          </a:prstGeom>
        </p:spPr>
      </p:pic>
    </p:spTree>
    <p:extLst>
      <p:ext uri="{BB962C8B-B14F-4D97-AF65-F5344CB8AC3E}">
        <p14:creationId xmlns:p14="http://schemas.microsoft.com/office/powerpoint/2010/main" val="35765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0567EE-E0FC-4A9B-A6AF-7D80942DB996}"/>
              </a:ext>
            </a:extLst>
          </p:cNvPr>
          <p:cNvSpPr>
            <a:spLocks noGrp="1"/>
          </p:cNvSpPr>
          <p:nvPr>
            <p:ph type="sldNum" sz="quarter" idx="12"/>
          </p:nvPr>
        </p:nvSpPr>
        <p:spPr/>
        <p:txBody>
          <a:bodyPr/>
          <a:lstStyle/>
          <a:p>
            <a:fld id="{6767FADE-2612-3649-B495-F644A23F288B}" type="slidenum">
              <a:rPr lang="en-US" smtClean="0"/>
              <a:pPr/>
              <a:t>12</a:t>
            </a:fld>
            <a:endParaRPr lang="en-US"/>
          </a:p>
        </p:txBody>
      </p:sp>
      <p:sp>
        <p:nvSpPr>
          <p:cNvPr id="3" name="Title 2">
            <a:extLst>
              <a:ext uri="{FF2B5EF4-FFF2-40B4-BE49-F238E27FC236}">
                <a16:creationId xmlns:a16="http://schemas.microsoft.com/office/drawing/2014/main" id="{155427C1-170C-4290-B43E-75EB993E717F}"/>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RECALL: </a:t>
            </a:r>
            <a:r>
              <a:rPr lang="en-US" dirty="0" err="1">
                <a:solidFill>
                  <a:schemeClr val="tx1"/>
                </a:solidFill>
                <a:latin typeface="Amasis MT Pro Black" panose="02040A04050005020304" pitchFamily="18" charset="0"/>
              </a:rPr>
              <a:t>Thymeleaf</a:t>
            </a:r>
            <a:r>
              <a:rPr lang="en-US" dirty="0">
                <a:solidFill>
                  <a:schemeClr val="tx1"/>
                </a:solidFill>
                <a:latin typeface="Amasis MT Pro Black" panose="02040A04050005020304" pitchFamily="18" charset="0"/>
              </a:rPr>
              <a:t> attributes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1D301BBA-DD35-499B-A312-AE32FF22AF69}"/>
              </a:ext>
            </a:extLst>
          </p:cNvPr>
          <p:cNvSpPr>
            <a:spLocks noGrp="1"/>
          </p:cNvSpPr>
          <p:nvPr>
            <p:ph sz="quarter" idx="13"/>
          </p:nvPr>
        </p:nvSpPr>
        <p:spPr>
          <a:xfrm>
            <a:off x="665610" y="1411303"/>
            <a:ext cx="7477125" cy="3759200"/>
          </a:xfrm>
        </p:spPr>
        <p:txBody>
          <a:bodyPr/>
          <a:lstStyle/>
          <a:p>
            <a:r>
              <a:rPr lang="en-US" b="1" dirty="0" err="1">
                <a:latin typeface="Amasis MT Pro" panose="02040504050005020304" pitchFamily="18" charset="0"/>
              </a:rPr>
              <a:t>th:each</a:t>
            </a:r>
            <a:r>
              <a:rPr lang="en-US" b="1" dirty="0">
                <a:latin typeface="Amasis MT Pro" panose="02040504050005020304" pitchFamily="18" charset="0"/>
              </a:rPr>
              <a:t> </a:t>
            </a:r>
            <a:r>
              <a:rPr lang="en-US" dirty="0">
                <a:latin typeface="Amasis MT Pro" panose="02040504050005020304" pitchFamily="18" charset="0"/>
              </a:rPr>
              <a:t>- used for iteration</a:t>
            </a:r>
          </a:p>
          <a:p>
            <a:endParaRPr lang="en-US" dirty="0">
              <a:latin typeface="Amasis MT Pro" panose="02040504050005020304" pitchFamily="18" charset="0"/>
            </a:endParaRPr>
          </a:p>
          <a:p>
            <a:r>
              <a:rPr lang="en-US" b="1" dirty="0" err="1">
                <a:latin typeface="Amasis MT Pro" panose="02040504050005020304" pitchFamily="18" charset="0"/>
              </a:rPr>
              <a:t>th:text</a:t>
            </a:r>
            <a:r>
              <a:rPr lang="en-US" b="1" dirty="0">
                <a:latin typeface="Amasis MT Pro" panose="02040504050005020304" pitchFamily="18" charset="0"/>
              </a:rPr>
              <a:t> </a:t>
            </a:r>
            <a:r>
              <a:rPr lang="en-US" dirty="0">
                <a:latin typeface="Amasis MT Pro" panose="02040504050005020304" pitchFamily="18" charset="0"/>
              </a:rPr>
              <a:t>- evaluates its variable expression and sets the result of this as the body of the tag it is in</a:t>
            </a:r>
          </a:p>
          <a:p>
            <a:endParaRPr lang="en-US" dirty="0">
              <a:latin typeface="Amasis MT Pro" panose="02040504050005020304" pitchFamily="18" charset="0"/>
            </a:endParaRPr>
          </a:p>
          <a:p>
            <a:r>
              <a:rPr lang="en-US" dirty="0">
                <a:latin typeface="Amasis MT Pro" panose="02040504050005020304" pitchFamily="18" charset="0"/>
              </a:rPr>
              <a:t>As we progress in the lessons, we will be using more types of attributes. You can find the full list here:</a:t>
            </a:r>
          </a:p>
          <a:p>
            <a:pPr lvl="1"/>
            <a:r>
              <a:rPr lang="en-US" dirty="0">
                <a:latin typeface="Amasis MT Pro" panose="02040504050005020304" pitchFamily="18" charset="0"/>
                <a:hlinkClick r:id="rId2"/>
              </a:rPr>
              <a:t>https://www.thymeleaf.org/doc/tutorials/3.0/usingthymeleaf.html#setting-attribute-values</a:t>
            </a:r>
            <a:r>
              <a:rPr lang="en-US" dirty="0">
                <a:latin typeface="Amasis MT Pro" panose="02040504050005020304" pitchFamily="18" charset="0"/>
              </a:rPr>
              <a:t> </a:t>
            </a:r>
          </a:p>
          <a:p>
            <a:endParaRPr lang="en-SG" dirty="0">
              <a:latin typeface="Amasis MT Pro" panose="02040504050005020304" pitchFamily="18" charset="0"/>
            </a:endParaRPr>
          </a:p>
        </p:txBody>
      </p:sp>
    </p:spTree>
    <p:extLst>
      <p:ext uri="{BB962C8B-B14F-4D97-AF65-F5344CB8AC3E}">
        <p14:creationId xmlns:p14="http://schemas.microsoft.com/office/powerpoint/2010/main" val="137890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DC20E-EA00-4E69-B373-A13B6273BF93}"/>
              </a:ext>
            </a:extLst>
          </p:cNvPr>
          <p:cNvSpPr>
            <a:spLocks noGrp="1"/>
          </p:cNvSpPr>
          <p:nvPr>
            <p:ph type="sldNum" sz="quarter" idx="12"/>
          </p:nvPr>
        </p:nvSpPr>
        <p:spPr/>
        <p:txBody>
          <a:bodyPr/>
          <a:lstStyle/>
          <a:p>
            <a:fld id="{6767FADE-2612-3649-B495-F644A23F288B}" type="slidenum">
              <a:rPr lang="en-US" smtClean="0"/>
              <a:pPr/>
              <a:t>13</a:t>
            </a:fld>
            <a:endParaRPr lang="en-US"/>
          </a:p>
        </p:txBody>
      </p:sp>
      <p:sp>
        <p:nvSpPr>
          <p:cNvPr id="3" name="Title 2">
            <a:extLst>
              <a:ext uri="{FF2B5EF4-FFF2-40B4-BE49-F238E27FC236}">
                <a16:creationId xmlns:a16="http://schemas.microsoft.com/office/drawing/2014/main" id="{42FB8319-E339-47F4-B1BD-00A214DA3ECC}"/>
              </a:ext>
            </a:extLst>
          </p:cNvPr>
          <p:cNvSpPr>
            <a:spLocks noGrp="1"/>
          </p:cNvSpPr>
          <p:nvPr>
            <p:ph type="title"/>
          </p:nvPr>
        </p:nvSpPr>
        <p:spPr>
          <a:xfrm>
            <a:off x="665163" y="309715"/>
            <a:ext cx="6211928" cy="604593"/>
          </a:xfrm>
        </p:spPr>
        <p:txBody>
          <a:bodyPr>
            <a:normAutofit fontScale="90000"/>
          </a:bodyPr>
          <a:lstStyle/>
          <a:p>
            <a:r>
              <a:rPr lang="en-US" dirty="0">
                <a:solidFill>
                  <a:schemeClr val="tx1"/>
                </a:solidFill>
                <a:latin typeface="Amasis MT Pro Black" panose="02040A04050005020304" pitchFamily="18" charset="0"/>
              </a:rPr>
              <a:t>RECALL –View Categories</a:t>
            </a:r>
            <a:br>
              <a:rPr lang="en-US" dirty="0">
                <a:solidFill>
                  <a:schemeClr val="tx1"/>
                </a:solidFill>
                <a:latin typeface="Amasis MT Pro Black" panose="02040A04050005020304" pitchFamily="18" charset="0"/>
              </a:rPr>
            </a:b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10546FD-1D4A-4895-9089-E06AC2514098}"/>
              </a:ext>
            </a:extLst>
          </p:cNvPr>
          <p:cNvSpPr>
            <a:spLocks noGrp="1"/>
          </p:cNvSpPr>
          <p:nvPr>
            <p:ph sz="quarter" idx="13"/>
          </p:nvPr>
        </p:nvSpPr>
        <p:spPr>
          <a:xfrm>
            <a:off x="512666" y="1049768"/>
            <a:ext cx="3884743" cy="3759200"/>
          </a:xfrm>
        </p:spPr>
        <p:txBody>
          <a:bodyPr/>
          <a:lstStyle/>
          <a:p>
            <a:r>
              <a:rPr lang="en-US" sz="1800" dirty="0">
                <a:latin typeface="Amasis MT Pro" panose="02040504050005020304" pitchFamily="18" charset="0"/>
              </a:rPr>
              <a:t>We used the variable expression </a:t>
            </a:r>
            <a:r>
              <a:rPr lang="en-US" sz="1800" b="1" dirty="0">
                <a:latin typeface="Amasis MT Pro" panose="02040504050005020304" pitchFamily="18" charset="0"/>
              </a:rPr>
              <a:t>${…}</a:t>
            </a:r>
            <a:r>
              <a:rPr lang="en-US" sz="1800" dirty="0">
                <a:latin typeface="Amasis MT Pro" panose="02040504050005020304" pitchFamily="18" charset="0"/>
              </a:rPr>
              <a:t> to retrieve the information stored in the model attributes.</a:t>
            </a:r>
            <a:endParaRPr lang="en-SG" sz="1800" dirty="0">
              <a:latin typeface="Amasis MT Pro" panose="02040504050005020304" pitchFamily="18" charset="0"/>
            </a:endParaRPr>
          </a:p>
        </p:txBody>
      </p:sp>
      <p:pic>
        <p:nvPicPr>
          <p:cNvPr id="8" name="Picture 7">
            <a:extLst>
              <a:ext uri="{FF2B5EF4-FFF2-40B4-BE49-F238E27FC236}">
                <a16:creationId xmlns:a16="http://schemas.microsoft.com/office/drawing/2014/main" id="{5D5B92C5-710F-4DAA-B670-D57ABC776B24}"/>
              </a:ext>
            </a:extLst>
          </p:cNvPr>
          <p:cNvPicPr>
            <a:picLocks noChangeAspect="1"/>
          </p:cNvPicPr>
          <p:nvPr/>
        </p:nvPicPr>
        <p:blipFill>
          <a:blip r:embed="rId3"/>
          <a:stretch>
            <a:fillRect/>
          </a:stretch>
        </p:blipFill>
        <p:spPr>
          <a:xfrm>
            <a:off x="1558526" y="3789423"/>
            <a:ext cx="3565167" cy="2540397"/>
          </a:xfrm>
          <a:prstGeom prst="rect">
            <a:avLst/>
          </a:prstGeom>
          <a:ln>
            <a:solidFill>
              <a:prstClr val="ltGray"/>
            </a:solidFill>
          </a:ln>
        </p:spPr>
      </p:pic>
      <p:pic>
        <p:nvPicPr>
          <p:cNvPr id="9" name="Picture 8">
            <a:extLst>
              <a:ext uri="{FF2B5EF4-FFF2-40B4-BE49-F238E27FC236}">
                <a16:creationId xmlns:a16="http://schemas.microsoft.com/office/drawing/2014/main" id="{94653C5C-22D5-41FD-8D4D-C54DBB453185}"/>
              </a:ext>
            </a:extLst>
          </p:cNvPr>
          <p:cNvPicPr>
            <a:picLocks noChangeAspect="1"/>
          </p:cNvPicPr>
          <p:nvPr/>
        </p:nvPicPr>
        <p:blipFill>
          <a:blip r:embed="rId4"/>
          <a:stretch>
            <a:fillRect/>
          </a:stretch>
        </p:blipFill>
        <p:spPr>
          <a:xfrm>
            <a:off x="5841506" y="498413"/>
            <a:ext cx="2189163" cy="2419782"/>
          </a:xfrm>
          <a:prstGeom prst="rect">
            <a:avLst/>
          </a:prstGeom>
          <a:ln>
            <a:solidFill>
              <a:schemeClr val="tx1"/>
            </a:solidFill>
          </a:ln>
        </p:spPr>
      </p:pic>
      <p:sp>
        <p:nvSpPr>
          <p:cNvPr id="12" name="Rectangle 11">
            <a:extLst>
              <a:ext uri="{FF2B5EF4-FFF2-40B4-BE49-F238E27FC236}">
                <a16:creationId xmlns:a16="http://schemas.microsoft.com/office/drawing/2014/main" id="{36304C70-9CE4-4B62-823A-9A7677619650}"/>
              </a:ext>
            </a:extLst>
          </p:cNvPr>
          <p:cNvSpPr/>
          <p:nvPr/>
        </p:nvSpPr>
        <p:spPr>
          <a:xfrm>
            <a:off x="6647068" y="5224121"/>
            <a:ext cx="836653" cy="152400"/>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3" name="Picture 12">
            <a:extLst>
              <a:ext uri="{FF2B5EF4-FFF2-40B4-BE49-F238E27FC236}">
                <a16:creationId xmlns:a16="http://schemas.microsoft.com/office/drawing/2014/main" id="{85B40722-E3AC-438B-B449-E2E44FF9B440}"/>
              </a:ext>
            </a:extLst>
          </p:cNvPr>
          <p:cNvPicPr>
            <a:picLocks noChangeAspect="1"/>
          </p:cNvPicPr>
          <p:nvPr/>
        </p:nvPicPr>
        <p:blipFill>
          <a:blip r:embed="rId5"/>
          <a:stretch>
            <a:fillRect/>
          </a:stretch>
        </p:blipFill>
        <p:spPr>
          <a:xfrm>
            <a:off x="282979" y="2079096"/>
            <a:ext cx="2691040" cy="1737522"/>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4968ACFB-C44D-4541-B2DF-90DFC5568E2E}"/>
              </a:ext>
            </a:extLst>
          </p:cNvPr>
          <p:cNvSpPr/>
          <p:nvPr/>
        </p:nvSpPr>
        <p:spPr>
          <a:xfrm>
            <a:off x="6175439" y="1554870"/>
            <a:ext cx="836653" cy="246002"/>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95B3E250-CE8E-4261-AEDA-5706FCDC30A0}"/>
              </a:ext>
            </a:extLst>
          </p:cNvPr>
          <p:cNvPicPr>
            <a:picLocks noChangeAspect="1"/>
          </p:cNvPicPr>
          <p:nvPr/>
        </p:nvPicPr>
        <p:blipFill>
          <a:blip r:embed="rId6"/>
          <a:stretch>
            <a:fillRect/>
          </a:stretch>
        </p:blipFill>
        <p:spPr>
          <a:xfrm>
            <a:off x="5617526" y="3382029"/>
            <a:ext cx="3318764" cy="2927832"/>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5CA9CFE7-FAD9-A891-B640-0896D93DFD09}"/>
              </a:ext>
            </a:extLst>
          </p:cNvPr>
          <p:cNvCxnSpPr>
            <a:cxnSpLocks/>
          </p:cNvCxnSpPr>
          <p:nvPr/>
        </p:nvCxnSpPr>
        <p:spPr>
          <a:xfrm>
            <a:off x="1490054" y="2178904"/>
            <a:ext cx="956616" cy="3121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63281EE-B7AE-E634-F6FE-7052485E040D}"/>
              </a:ext>
            </a:extLst>
          </p:cNvPr>
          <p:cNvCxnSpPr>
            <a:cxnSpLocks/>
          </p:cNvCxnSpPr>
          <p:nvPr/>
        </p:nvCxnSpPr>
        <p:spPr>
          <a:xfrm flipV="1">
            <a:off x="3050044" y="3533313"/>
            <a:ext cx="2800340" cy="2456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5CE6E8A-2B46-F1C5-642D-70F28B9F9339}"/>
              </a:ext>
            </a:extLst>
          </p:cNvPr>
          <p:cNvCxnSpPr>
            <a:cxnSpLocks/>
          </p:cNvCxnSpPr>
          <p:nvPr/>
        </p:nvCxnSpPr>
        <p:spPr>
          <a:xfrm>
            <a:off x="6453758" y="1835625"/>
            <a:ext cx="980731" cy="3688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5B70AD1-A65F-4B3A-B3B9-B568C534D19F}"/>
              </a:ext>
            </a:extLst>
          </p:cNvPr>
          <p:cNvSpPr/>
          <p:nvPr/>
        </p:nvSpPr>
        <p:spPr>
          <a:xfrm>
            <a:off x="7460466" y="5389982"/>
            <a:ext cx="836653" cy="268113"/>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9ACC61D-8D7E-4F53-953F-2470133EF1FC}"/>
              </a:ext>
            </a:extLst>
          </p:cNvPr>
          <p:cNvSpPr/>
          <p:nvPr/>
        </p:nvSpPr>
        <p:spPr>
          <a:xfrm>
            <a:off x="8003593" y="5182674"/>
            <a:ext cx="836653" cy="152400"/>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9" name="Straight Arrow Connector 18">
            <a:extLst>
              <a:ext uri="{FF2B5EF4-FFF2-40B4-BE49-F238E27FC236}">
                <a16:creationId xmlns:a16="http://schemas.microsoft.com/office/drawing/2014/main" id="{70E16C67-4C67-4860-BE49-5D2A67D4F7F4}"/>
              </a:ext>
            </a:extLst>
          </p:cNvPr>
          <p:cNvCxnSpPr>
            <a:cxnSpLocks/>
            <a:endCxn id="11" idx="1"/>
          </p:cNvCxnSpPr>
          <p:nvPr/>
        </p:nvCxnSpPr>
        <p:spPr>
          <a:xfrm flipV="1">
            <a:off x="3589117" y="5258874"/>
            <a:ext cx="4414476" cy="653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73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BF0F9B-1794-45A2-9D8E-C6D32304AC0F}"/>
              </a:ext>
            </a:extLst>
          </p:cNvPr>
          <p:cNvPicPr>
            <a:picLocks noChangeAspect="1"/>
          </p:cNvPicPr>
          <p:nvPr/>
        </p:nvPicPr>
        <p:blipFill>
          <a:blip r:embed="rId2"/>
          <a:stretch>
            <a:fillRect/>
          </a:stretch>
        </p:blipFill>
        <p:spPr>
          <a:xfrm>
            <a:off x="806877" y="1085113"/>
            <a:ext cx="2964697" cy="1195304"/>
          </a:xfrm>
          <a:prstGeom prst="rect">
            <a:avLst/>
          </a:prstGeom>
          <a:ln>
            <a:solidFill>
              <a:schemeClr val="tx1"/>
            </a:solidFill>
          </a:ln>
        </p:spPr>
      </p:pic>
      <p:sp>
        <p:nvSpPr>
          <p:cNvPr id="2" name="Slide Number Placeholder 1">
            <a:extLst>
              <a:ext uri="{FF2B5EF4-FFF2-40B4-BE49-F238E27FC236}">
                <a16:creationId xmlns:a16="http://schemas.microsoft.com/office/drawing/2014/main" id="{F106498F-C92B-4326-8AEE-818A3775BC2F}"/>
              </a:ext>
            </a:extLst>
          </p:cNvPr>
          <p:cNvSpPr>
            <a:spLocks noGrp="1"/>
          </p:cNvSpPr>
          <p:nvPr>
            <p:ph type="sldNum" sz="quarter" idx="12"/>
          </p:nvPr>
        </p:nvSpPr>
        <p:spPr/>
        <p:txBody>
          <a:bodyPr/>
          <a:lstStyle/>
          <a:p>
            <a:fld id="{6767FADE-2612-3649-B495-F644A23F288B}" type="slidenum">
              <a:rPr lang="en-US" smtClean="0"/>
              <a:pPr/>
              <a:t>14</a:t>
            </a:fld>
            <a:endParaRPr lang="en-US"/>
          </a:p>
        </p:txBody>
      </p:sp>
      <p:sp>
        <p:nvSpPr>
          <p:cNvPr id="3" name="Title 2">
            <a:extLst>
              <a:ext uri="{FF2B5EF4-FFF2-40B4-BE49-F238E27FC236}">
                <a16:creationId xmlns:a16="http://schemas.microsoft.com/office/drawing/2014/main" id="{CD6AB9FD-03B4-4C2F-A4B7-995532E98AE8}"/>
              </a:ext>
            </a:extLst>
          </p:cNvPr>
          <p:cNvSpPr>
            <a:spLocks noGrp="1"/>
          </p:cNvSpPr>
          <p:nvPr>
            <p:ph type="title"/>
          </p:nvPr>
        </p:nvSpPr>
        <p:spPr>
          <a:xfrm>
            <a:off x="43397" y="136970"/>
            <a:ext cx="8315306" cy="604593"/>
          </a:xfrm>
        </p:spPr>
        <p:txBody>
          <a:bodyPr>
            <a:normAutofit fontScale="90000"/>
          </a:bodyPr>
          <a:lstStyle/>
          <a:p>
            <a:r>
              <a:rPr lang="en-US" dirty="0">
                <a:solidFill>
                  <a:schemeClr val="tx1"/>
                </a:solidFill>
                <a:latin typeface="Amasis MT Pro Black" panose="02040A04050005020304" pitchFamily="18" charset="0"/>
              </a:rPr>
              <a:t>RECALL: Add a new Category using Forms</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EB115DE4-CBC9-4F57-94CB-AB079F267D26}"/>
              </a:ext>
            </a:extLst>
          </p:cNvPr>
          <p:cNvPicPr>
            <a:picLocks noChangeAspect="1"/>
          </p:cNvPicPr>
          <p:nvPr/>
        </p:nvPicPr>
        <p:blipFill>
          <a:blip r:embed="rId3"/>
          <a:stretch>
            <a:fillRect/>
          </a:stretch>
        </p:blipFill>
        <p:spPr>
          <a:xfrm>
            <a:off x="284163" y="2842073"/>
            <a:ext cx="4027895" cy="1848870"/>
          </a:xfrm>
          <a:prstGeom prst="rect">
            <a:avLst/>
          </a:prstGeom>
          <a:ln>
            <a:solidFill>
              <a:schemeClr val="tx1"/>
            </a:solidFill>
          </a:ln>
        </p:spPr>
      </p:pic>
      <p:pic>
        <p:nvPicPr>
          <p:cNvPr id="6" name="Picture 5">
            <a:extLst>
              <a:ext uri="{FF2B5EF4-FFF2-40B4-BE49-F238E27FC236}">
                <a16:creationId xmlns:a16="http://schemas.microsoft.com/office/drawing/2014/main" id="{A27E125D-804A-4776-B5DB-3B3C5690002B}"/>
              </a:ext>
            </a:extLst>
          </p:cNvPr>
          <p:cNvPicPr>
            <a:picLocks noChangeAspect="1"/>
          </p:cNvPicPr>
          <p:nvPr/>
        </p:nvPicPr>
        <p:blipFill>
          <a:blip r:embed="rId4"/>
          <a:stretch>
            <a:fillRect/>
          </a:stretch>
        </p:blipFill>
        <p:spPr>
          <a:xfrm>
            <a:off x="4672257" y="2444395"/>
            <a:ext cx="4240304" cy="2281118"/>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45A82E6-F34C-4418-BE04-4D331A8C762C}"/>
              </a:ext>
            </a:extLst>
          </p:cNvPr>
          <p:cNvCxnSpPr>
            <a:cxnSpLocks/>
          </p:cNvCxnSpPr>
          <p:nvPr/>
        </p:nvCxnSpPr>
        <p:spPr>
          <a:xfrm flipH="1">
            <a:off x="2533650" y="2001731"/>
            <a:ext cx="655981" cy="18368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BA402BF-E0B2-4A8A-9D24-4DC7205951DD}"/>
              </a:ext>
            </a:extLst>
          </p:cNvPr>
          <p:cNvCxnSpPr>
            <a:cxnSpLocks/>
            <a:stCxn id="25" idx="2"/>
          </p:cNvCxnSpPr>
          <p:nvPr/>
        </p:nvCxnSpPr>
        <p:spPr>
          <a:xfrm>
            <a:off x="5876954" y="2247327"/>
            <a:ext cx="2074035" cy="17154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6A944B21-41E0-4377-87F2-84FE65D83B1E}"/>
              </a:ext>
            </a:extLst>
          </p:cNvPr>
          <p:cNvSpPr/>
          <p:nvPr/>
        </p:nvSpPr>
        <p:spPr>
          <a:xfrm>
            <a:off x="5583219" y="3971618"/>
            <a:ext cx="2009287" cy="101458"/>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F2DA4BD6-4B72-4A8A-A437-9A214B1EF54A}"/>
              </a:ext>
            </a:extLst>
          </p:cNvPr>
          <p:cNvCxnSpPr>
            <a:cxnSpLocks/>
          </p:cNvCxnSpPr>
          <p:nvPr/>
        </p:nvCxnSpPr>
        <p:spPr>
          <a:xfrm flipH="1" flipV="1">
            <a:off x="2771192" y="3914039"/>
            <a:ext cx="2807809" cy="1216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6AEB893-F0A1-41AE-8D99-8B6DBA5B66C5}"/>
              </a:ext>
            </a:extLst>
          </p:cNvPr>
          <p:cNvSpPr txBox="1"/>
          <p:nvPr/>
        </p:nvSpPr>
        <p:spPr>
          <a:xfrm>
            <a:off x="4879498" y="1693329"/>
            <a:ext cx="1994911" cy="553998"/>
          </a:xfrm>
          <a:prstGeom prst="rect">
            <a:avLst/>
          </a:prstGeom>
          <a:noFill/>
          <a:ln>
            <a:solidFill>
              <a:srgbClr val="FF0000"/>
            </a:solidFill>
          </a:ln>
        </p:spPr>
        <p:txBody>
          <a:bodyPr wrap="square" rtlCol="0">
            <a:spAutoFit/>
          </a:bodyPr>
          <a:lstStyle/>
          <a:p>
            <a:r>
              <a:rPr lang="en-US" sz="1000" dirty="0"/>
              <a:t>2. The details will be passed as a category object to the method, </a:t>
            </a:r>
            <a:r>
              <a:rPr lang="en-US" sz="1000" b="1" dirty="0" err="1"/>
              <a:t>saveCategory</a:t>
            </a:r>
            <a:r>
              <a:rPr lang="en-US" sz="1000" dirty="0"/>
              <a:t>.</a:t>
            </a:r>
            <a:endParaRPr lang="en-SG" sz="1000" dirty="0"/>
          </a:p>
        </p:txBody>
      </p:sp>
      <p:cxnSp>
        <p:nvCxnSpPr>
          <p:cNvPr id="27" name="Straight Arrow Connector 26">
            <a:extLst>
              <a:ext uri="{FF2B5EF4-FFF2-40B4-BE49-F238E27FC236}">
                <a16:creationId xmlns:a16="http://schemas.microsoft.com/office/drawing/2014/main" id="{7065A4D9-3CF6-4B89-B951-0ABC7D28AE6F}"/>
              </a:ext>
            </a:extLst>
          </p:cNvPr>
          <p:cNvCxnSpPr>
            <a:cxnSpLocks/>
            <a:stCxn id="25" idx="2"/>
            <a:endCxn id="33" idx="3"/>
          </p:cNvCxnSpPr>
          <p:nvPr/>
        </p:nvCxnSpPr>
        <p:spPr>
          <a:xfrm flipH="1">
            <a:off x="3700537" y="2247327"/>
            <a:ext cx="2176417" cy="18345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D1E30C83-112B-4A72-962B-ADBBD0203FB8}"/>
              </a:ext>
            </a:extLst>
          </p:cNvPr>
          <p:cNvSpPr/>
          <p:nvPr/>
        </p:nvSpPr>
        <p:spPr>
          <a:xfrm>
            <a:off x="7596724" y="3986657"/>
            <a:ext cx="1201174" cy="101459"/>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988DCC3E-0640-419D-A3CC-4C0C8BE10063}"/>
              </a:ext>
            </a:extLst>
          </p:cNvPr>
          <p:cNvSpPr/>
          <p:nvPr/>
        </p:nvSpPr>
        <p:spPr>
          <a:xfrm>
            <a:off x="2359610" y="3986657"/>
            <a:ext cx="1340927"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2A4FD9D9-B7E9-470A-B868-133D2EE37012}"/>
              </a:ext>
            </a:extLst>
          </p:cNvPr>
          <p:cNvSpPr txBox="1"/>
          <p:nvPr/>
        </p:nvSpPr>
        <p:spPr>
          <a:xfrm>
            <a:off x="3857627" y="698453"/>
            <a:ext cx="2098307" cy="861774"/>
          </a:xfrm>
          <a:prstGeom prst="rect">
            <a:avLst/>
          </a:prstGeom>
          <a:noFill/>
          <a:ln>
            <a:solidFill>
              <a:srgbClr val="FF0000"/>
            </a:solidFill>
          </a:ln>
        </p:spPr>
        <p:txBody>
          <a:bodyPr wrap="square" rtlCol="0">
            <a:spAutoFit/>
          </a:bodyPr>
          <a:lstStyle/>
          <a:p>
            <a:r>
              <a:rPr lang="en-US" sz="1000" dirty="0"/>
              <a:t>1. When the Save button is clicked, the data will be sent via the </a:t>
            </a:r>
            <a:r>
              <a:rPr lang="en-US" sz="1000" b="1" dirty="0"/>
              <a:t>POST</a:t>
            </a:r>
            <a:r>
              <a:rPr lang="en-US" sz="1000" dirty="0"/>
              <a:t> method to the location set in the </a:t>
            </a:r>
            <a:r>
              <a:rPr lang="en-US" sz="1000" b="1" dirty="0"/>
              <a:t>action</a:t>
            </a:r>
            <a:r>
              <a:rPr lang="en-US" sz="1000" dirty="0"/>
              <a:t> attribute of the form </a:t>
            </a:r>
            <a:endParaRPr lang="en-SG" sz="1000" dirty="0"/>
          </a:p>
        </p:txBody>
      </p:sp>
      <p:sp>
        <p:nvSpPr>
          <p:cNvPr id="35" name="Rectangle 34">
            <a:extLst>
              <a:ext uri="{FF2B5EF4-FFF2-40B4-BE49-F238E27FC236}">
                <a16:creationId xmlns:a16="http://schemas.microsoft.com/office/drawing/2014/main" id="{42C610CD-3048-424C-B22F-9B18EA18F91B}"/>
              </a:ext>
            </a:extLst>
          </p:cNvPr>
          <p:cNvSpPr/>
          <p:nvPr/>
        </p:nvSpPr>
        <p:spPr>
          <a:xfrm>
            <a:off x="346102" y="3809704"/>
            <a:ext cx="2360593"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8" name="TextBox 37">
            <a:extLst>
              <a:ext uri="{FF2B5EF4-FFF2-40B4-BE49-F238E27FC236}">
                <a16:creationId xmlns:a16="http://schemas.microsoft.com/office/drawing/2014/main" id="{28DDB44B-F412-4591-992C-603435963DA7}"/>
              </a:ext>
            </a:extLst>
          </p:cNvPr>
          <p:cNvSpPr txBox="1"/>
          <p:nvPr/>
        </p:nvSpPr>
        <p:spPr>
          <a:xfrm>
            <a:off x="429226" y="4910749"/>
            <a:ext cx="3271311" cy="1446550"/>
          </a:xfrm>
          <a:prstGeom prst="rect">
            <a:avLst/>
          </a:prstGeom>
          <a:noFill/>
          <a:ln>
            <a:solidFill>
              <a:srgbClr val="FF0000"/>
            </a:solidFill>
          </a:ln>
        </p:spPr>
        <p:txBody>
          <a:bodyPr wrap="square" rtlCol="0">
            <a:spAutoFit/>
          </a:bodyPr>
          <a:lstStyle/>
          <a:p>
            <a:r>
              <a:rPr lang="en-US" sz="1100" dirty="0"/>
              <a:t>3. The category object containing the new information will be saved to the database using the save method from </a:t>
            </a:r>
            <a:r>
              <a:rPr lang="en-US" sz="1100" dirty="0" err="1"/>
              <a:t>categoryRepository</a:t>
            </a:r>
            <a:r>
              <a:rPr lang="en-US" sz="1100" dirty="0"/>
              <a:t> object. </a:t>
            </a:r>
          </a:p>
          <a:p>
            <a:endParaRPr lang="en-US" sz="1100" dirty="0"/>
          </a:p>
          <a:p>
            <a:r>
              <a:rPr lang="en-US" sz="1100" dirty="0"/>
              <a:t>Recall that the </a:t>
            </a:r>
            <a:r>
              <a:rPr lang="en-US" sz="1100" dirty="0" err="1"/>
              <a:t>JpaRepository</a:t>
            </a:r>
            <a:r>
              <a:rPr lang="en-US" sz="1100" dirty="0"/>
              <a:t> helps us with CRUD. No additional SQL is required to insert the data into the database.</a:t>
            </a:r>
            <a:endParaRPr lang="en-SG" sz="1100" dirty="0"/>
          </a:p>
        </p:txBody>
      </p:sp>
      <p:sp>
        <p:nvSpPr>
          <p:cNvPr id="39" name="Rectangle 38">
            <a:extLst>
              <a:ext uri="{FF2B5EF4-FFF2-40B4-BE49-F238E27FC236}">
                <a16:creationId xmlns:a16="http://schemas.microsoft.com/office/drawing/2014/main" id="{4AAB7295-86D5-45AE-96EB-F2AF9CCD29C8}"/>
              </a:ext>
            </a:extLst>
          </p:cNvPr>
          <p:cNvSpPr/>
          <p:nvPr/>
        </p:nvSpPr>
        <p:spPr>
          <a:xfrm>
            <a:off x="680586" y="4112207"/>
            <a:ext cx="2538864"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41" name="Straight Arrow Connector 40">
            <a:extLst>
              <a:ext uri="{FF2B5EF4-FFF2-40B4-BE49-F238E27FC236}">
                <a16:creationId xmlns:a16="http://schemas.microsoft.com/office/drawing/2014/main" id="{4BC43A14-6291-4339-B642-C686CFE0A35E}"/>
              </a:ext>
            </a:extLst>
          </p:cNvPr>
          <p:cNvCxnSpPr>
            <a:cxnSpLocks/>
            <a:stCxn id="38" idx="0"/>
            <a:endCxn id="39" idx="2"/>
          </p:cNvCxnSpPr>
          <p:nvPr/>
        </p:nvCxnSpPr>
        <p:spPr>
          <a:xfrm flipH="1" flipV="1">
            <a:off x="1950018" y="4302714"/>
            <a:ext cx="114864" cy="608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06EC2B7-0708-4E0F-8A8E-EE07A5F4A953}"/>
              </a:ext>
            </a:extLst>
          </p:cNvPr>
          <p:cNvSpPr txBox="1"/>
          <p:nvPr/>
        </p:nvSpPr>
        <p:spPr>
          <a:xfrm>
            <a:off x="4661185" y="5129359"/>
            <a:ext cx="3402354" cy="430887"/>
          </a:xfrm>
          <a:prstGeom prst="rect">
            <a:avLst/>
          </a:prstGeom>
          <a:noFill/>
          <a:ln>
            <a:solidFill>
              <a:srgbClr val="FF0000"/>
            </a:solidFill>
          </a:ln>
        </p:spPr>
        <p:txBody>
          <a:bodyPr wrap="square" rtlCol="0">
            <a:spAutoFit/>
          </a:bodyPr>
          <a:lstStyle/>
          <a:p>
            <a:r>
              <a:rPr lang="en-US" sz="1050" dirty="0"/>
              <a:t>4. After saving the new category, the page is then redirected to </a:t>
            </a:r>
            <a:r>
              <a:rPr lang="en-US" sz="1050" dirty="0">
                <a:hlinkClick r:id="rId5"/>
              </a:rPr>
              <a:t>http://localhost:8080/categories/</a:t>
            </a:r>
            <a:r>
              <a:rPr lang="en-US" sz="1050" dirty="0"/>
              <a:t> </a:t>
            </a:r>
            <a:endParaRPr lang="en-SG" sz="1050" dirty="0"/>
          </a:p>
        </p:txBody>
      </p:sp>
      <p:cxnSp>
        <p:nvCxnSpPr>
          <p:cNvPr id="48" name="Straight Arrow Connector 47">
            <a:extLst>
              <a:ext uri="{FF2B5EF4-FFF2-40B4-BE49-F238E27FC236}">
                <a16:creationId xmlns:a16="http://schemas.microsoft.com/office/drawing/2014/main" id="{CA641EA1-1FD0-43A0-999D-6C9AA978B121}"/>
              </a:ext>
            </a:extLst>
          </p:cNvPr>
          <p:cNvCxnSpPr>
            <a:stCxn id="46" idx="1"/>
          </p:cNvCxnSpPr>
          <p:nvPr/>
        </p:nvCxnSpPr>
        <p:spPr>
          <a:xfrm flipH="1" flipV="1">
            <a:off x="2905125" y="4410075"/>
            <a:ext cx="1756060" cy="9347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E972968A-2B44-45DC-B5FB-BA786F3BE6C5}"/>
              </a:ext>
            </a:extLst>
          </p:cNvPr>
          <p:cNvSpPr/>
          <p:nvPr/>
        </p:nvSpPr>
        <p:spPr>
          <a:xfrm>
            <a:off x="665610" y="4276025"/>
            <a:ext cx="2538864" cy="190507"/>
          </a:xfrm>
          <a:prstGeom prst="rect">
            <a:avLst/>
          </a:prstGeom>
          <a:solidFill>
            <a:srgbClr val="FFFF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7506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32" grpId="0" animBg="1"/>
      <p:bldP spid="33" grpId="0" animBg="1"/>
      <p:bldP spid="34" grpId="0" animBg="1"/>
      <p:bldP spid="35" grpId="0" animBg="1"/>
      <p:bldP spid="38" grpId="0" animBg="1"/>
      <p:bldP spid="39" grpId="0" animBg="1"/>
      <p:bldP spid="46"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E009216C-9912-48F2-94BB-7B944A4DE775}"/>
              </a:ext>
            </a:extLst>
          </p:cNvPr>
          <p:cNvPicPr>
            <a:picLocks noChangeAspect="1"/>
          </p:cNvPicPr>
          <p:nvPr/>
        </p:nvPicPr>
        <p:blipFill>
          <a:blip r:embed="rId2"/>
          <a:stretch>
            <a:fillRect/>
          </a:stretch>
        </p:blipFill>
        <p:spPr>
          <a:xfrm>
            <a:off x="4747660" y="1876468"/>
            <a:ext cx="4024753" cy="3963656"/>
          </a:xfrm>
          <a:prstGeom prst="rect">
            <a:avLst/>
          </a:prstGeom>
          <a:ln>
            <a:solidFill>
              <a:schemeClr val="tx1"/>
            </a:solidFill>
          </a:ln>
        </p:spPr>
      </p:pic>
      <p:sp>
        <p:nvSpPr>
          <p:cNvPr id="2" name="Slide Number Placeholder 1">
            <a:extLst>
              <a:ext uri="{FF2B5EF4-FFF2-40B4-BE49-F238E27FC236}">
                <a16:creationId xmlns:a16="http://schemas.microsoft.com/office/drawing/2014/main" id="{9C02EAAA-9B5F-4A9C-881C-3F843467AFCA}"/>
              </a:ext>
            </a:extLst>
          </p:cNvPr>
          <p:cNvSpPr>
            <a:spLocks noGrp="1"/>
          </p:cNvSpPr>
          <p:nvPr>
            <p:ph type="sldNum" sz="quarter" idx="12"/>
          </p:nvPr>
        </p:nvSpPr>
        <p:spPr/>
        <p:txBody>
          <a:bodyPr/>
          <a:lstStyle/>
          <a:p>
            <a:fld id="{6767FADE-2612-3649-B495-F644A23F288B}" type="slidenum">
              <a:rPr lang="en-US" smtClean="0"/>
              <a:pPr/>
              <a:t>15</a:t>
            </a:fld>
            <a:endParaRPr lang="en-US"/>
          </a:p>
        </p:txBody>
      </p:sp>
      <p:sp>
        <p:nvSpPr>
          <p:cNvPr id="3" name="Title 2">
            <a:extLst>
              <a:ext uri="{FF2B5EF4-FFF2-40B4-BE49-F238E27FC236}">
                <a16:creationId xmlns:a16="http://schemas.microsoft.com/office/drawing/2014/main" id="{3E9EECE3-E9FE-48FC-AA44-246BB2FB0305}"/>
              </a:ext>
            </a:extLst>
          </p:cNvPr>
          <p:cNvSpPr>
            <a:spLocks noGrp="1"/>
          </p:cNvSpPr>
          <p:nvPr>
            <p:ph type="title"/>
          </p:nvPr>
        </p:nvSpPr>
        <p:spPr>
          <a:xfrm>
            <a:off x="84228" y="225936"/>
            <a:ext cx="8488272" cy="604593"/>
          </a:xfrm>
        </p:spPr>
        <p:txBody>
          <a:bodyPr>
            <a:normAutofit fontScale="90000"/>
          </a:bodyPr>
          <a:lstStyle/>
          <a:p>
            <a:r>
              <a:rPr lang="en-US" dirty="0">
                <a:solidFill>
                  <a:schemeClr val="tx1"/>
                </a:solidFill>
                <a:latin typeface="Amasis MT Pro Black" panose="02040A04050005020304" pitchFamily="18" charset="0"/>
              </a:rPr>
              <a:t>RECALL Joining Table – Category and Item</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59990665-21DF-41C9-B085-AC8F520B30E3}"/>
              </a:ext>
            </a:extLst>
          </p:cNvPr>
          <p:cNvPicPr>
            <a:picLocks noChangeAspect="1"/>
          </p:cNvPicPr>
          <p:nvPr/>
        </p:nvPicPr>
        <p:blipFill>
          <a:blip r:embed="rId3"/>
          <a:stretch>
            <a:fillRect/>
          </a:stretch>
        </p:blipFill>
        <p:spPr>
          <a:xfrm>
            <a:off x="463836" y="2178282"/>
            <a:ext cx="4123716" cy="2676525"/>
          </a:xfrm>
          <a:prstGeom prst="rect">
            <a:avLst/>
          </a:prstGeom>
          <a:ln>
            <a:solidFill>
              <a:schemeClr val="tx1"/>
            </a:solidFill>
          </a:ln>
        </p:spPr>
      </p:pic>
      <p:sp>
        <p:nvSpPr>
          <p:cNvPr id="7" name="Rectangle 6">
            <a:extLst>
              <a:ext uri="{FF2B5EF4-FFF2-40B4-BE49-F238E27FC236}">
                <a16:creationId xmlns:a16="http://schemas.microsoft.com/office/drawing/2014/main" id="{ECBAFB29-2185-4B2A-92BC-E0DF1F51D584}"/>
              </a:ext>
            </a:extLst>
          </p:cNvPr>
          <p:cNvSpPr/>
          <p:nvPr/>
        </p:nvSpPr>
        <p:spPr>
          <a:xfrm>
            <a:off x="1819274" y="4181475"/>
            <a:ext cx="1457325" cy="1652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FA76D94B-E297-4DEC-B696-885C7F31295C}"/>
              </a:ext>
            </a:extLst>
          </p:cNvPr>
          <p:cNvSpPr/>
          <p:nvPr/>
        </p:nvSpPr>
        <p:spPr>
          <a:xfrm>
            <a:off x="5306403" y="4307407"/>
            <a:ext cx="1827821" cy="1046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5CE31F19-F702-464A-8757-977140305E10}"/>
              </a:ext>
            </a:extLst>
          </p:cNvPr>
          <p:cNvSpPr txBox="1"/>
          <p:nvPr/>
        </p:nvSpPr>
        <p:spPr>
          <a:xfrm>
            <a:off x="2771775" y="5883149"/>
            <a:ext cx="2390775" cy="430887"/>
          </a:xfrm>
          <a:prstGeom prst="rect">
            <a:avLst/>
          </a:prstGeom>
          <a:noFill/>
          <a:ln>
            <a:solidFill>
              <a:srgbClr val="FF0000"/>
            </a:solidFill>
          </a:ln>
        </p:spPr>
        <p:txBody>
          <a:bodyPr wrap="square" rtlCol="0">
            <a:spAutoFit/>
          </a:bodyPr>
          <a:lstStyle/>
          <a:p>
            <a:r>
              <a:rPr lang="en-US" sz="1100" b="1" dirty="0" err="1"/>
              <a:t>mappedBy</a:t>
            </a:r>
            <a:r>
              <a:rPr lang="en-US" sz="1100" dirty="0"/>
              <a:t> indicates link to </a:t>
            </a:r>
            <a:r>
              <a:rPr lang="en-US" sz="1100" b="1" dirty="0"/>
              <a:t>category</a:t>
            </a:r>
            <a:r>
              <a:rPr lang="en-US" sz="1100" dirty="0"/>
              <a:t> </a:t>
            </a:r>
            <a:r>
              <a:rPr lang="en-US" sz="1100"/>
              <a:t>object in the </a:t>
            </a:r>
            <a:r>
              <a:rPr lang="en-US" sz="1100" b="1"/>
              <a:t>Item</a:t>
            </a:r>
            <a:r>
              <a:rPr lang="en-US" sz="1100"/>
              <a:t> class.</a:t>
            </a:r>
            <a:endParaRPr lang="en-SG" sz="1100"/>
          </a:p>
        </p:txBody>
      </p:sp>
      <p:sp>
        <p:nvSpPr>
          <p:cNvPr id="10" name="TextBox 9">
            <a:extLst>
              <a:ext uri="{FF2B5EF4-FFF2-40B4-BE49-F238E27FC236}">
                <a16:creationId xmlns:a16="http://schemas.microsoft.com/office/drawing/2014/main" id="{E3546EBF-8EFA-449A-94BB-E6F77729663B}"/>
              </a:ext>
            </a:extLst>
          </p:cNvPr>
          <p:cNvSpPr txBox="1"/>
          <p:nvPr/>
        </p:nvSpPr>
        <p:spPr>
          <a:xfrm>
            <a:off x="4739704" y="967588"/>
            <a:ext cx="2585022" cy="430887"/>
          </a:xfrm>
          <a:prstGeom prst="rect">
            <a:avLst/>
          </a:prstGeom>
          <a:noFill/>
          <a:ln>
            <a:solidFill>
              <a:srgbClr val="FF0000"/>
            </a:solidFill>
          </a:ln>
        </p:spPr>
        <p:txBody>
          <a:bodyPr wrap="square" rtlCol="0">
            <a:spAutoFit/>
          </a:bodyPr>
          <a:lstStyle/>
          <a:p>
            <a:r>
              <a:rPr lang="en-US" sz="1100" b="1" dirty="0"/>
              <a:t>@</a:t>
            </a:r>
            <a:r>
              <a:rPr lang="en-US" sz="1100" b="1" dirty="0" err="1"/>
              <a:t>JoinColumn</a:t>
            </a:r>
            <a:r>
              <a:rPr lang="en-US" sz="1100" b="1"/>
              <a:t> </a:t>
            </a:r>
            <a:r>
              <a:rPr lang="en-US" sz="1100"/>
              <a:t> defines the column to join the </a:t>
            </a:r>
            <a:r>
              <a:rPr lang="en-US" sz="1100" b="1"/>
              <a:t>category</a:t>
            </a:r>
            <a:r>
              <a:rPr lang="en-US" sz="1100"/>
              <a:t> and </a:t>
            </a:r>
            <a:r>
              <a:rPr lang="en-US" sz="1100" b="1"/>
              <a:t>item</a:t>
            </a:r>
            <a:r>
              <a:rPr lang="en-US" sz="1100"/>
              <a:t> tables.</a:t>
            </a:r>
            <a:endParaRPr lang="en-SG" sz="1100"/>
          </a:p>
        </p:txBody>
      </p:sp>
      <p:sp>
        <p:nvSpPr>
          <p:cNvPr id="11" name="TextBox 10">
            <a:extLst>
              <a:ext uri="{FF2B5EF4-FFF2-40B4-BE49-F238E27FC236}">
                <a16:creationId xmlns:a16="http://schemas.microsoft.com/office/drawing/2014/main" id="{8575A0B1-DF1F-44E8-B184-E7F13440A7A6}"/>
              </a:ext>
            </a:extLst>
          </p:cNvPr>
          <p:cNvSpPr txBox="1"/>
          <p:nvPr/>
        </p:nvSpPr>
        <p:spPr>
          <a:xfrm>
            <a:off x="838200" y="1466850"/>
            <a:ext cx="3276600" cy="430887"/>
          </a:xfrm>
          <a:prstGeom prst="rect">
            <a:avLst/>
          </a:prstGeom>
          <a:noFill/>
          <a:ln>
            <a:solidFill>
              <a:srgbClr val="FF0000"/>
            </a:solidFill>
          </a:ln>
        </p:spPr>
        <p:txBody>
          <a:bodyPr wrap="square" rtlCol="0">
            <a:spAutoFit/>
          </a:bodyPr>
          <a:lstStyle/>
          <a:p>
            <a:r>
              <a:rPr lang="en-US" sz="1100" dirty="0"/>
              <a:t>The </a:t>
            </a:r>
            <a:r>
              <a:rPr lang="en-US" sz="1100" b="1" dirty="0"/>
              <a:t>@</a:t>
            </a:r>
            <a:r>
              <a:rPr lang="en-US" sz="1100" b="1" dirty="0" err="1"/>
              <a:t>OneToMany</a:t>
            </a:r>
            <a:r>
              <a:rPr lang="en-US" sz="1100" b="1" dirty="0"/>
              <a:t> </a:t>
            </a:r>
            <a:r>
              <a:rPr lang="en-US" sz="1100" dirty="0"/>
              <a:t>and </a:t>
            </a:r>
            <a:r>
              <a:rPr lang="en-US" sz="1100" b="1" dirty="0"/>
              <a:t>@</a:t>
            </a:r>
            <a:r>
              <a:rPr lang="en-US" sz="1100" b="1" dirty="0" err="1"/>
              <a:t>ManyToOne</a:t>
            </a:r>
            <a:r>
              <a:rPr lang="en-US" sz="1100" b="1"/>
              <a:t> </a:t>
            </a:r>
            <a:r>
              <a:rPr lang="en-US" sz="1100"/>
              <a:t>describes the relationship between the 2 entities.</a:t>
            </a:r>
            <a:endParaRPr lang="en-SG" sz="1100"/>
          </a:p>
        </p:txBody>
      </p:sp>
      <p:sp>
        <p:nvSpPr>
          <p:cNvPr id="12" name="Rectangle 11">
            <a:extLst>
              <a:ext uri="{FF2B5EF4-FFF2-40B4-BE49-F238E27FC236}">
                <a16:creationId xmlns:a16="http://schemas.microsoft.com/office/drawing/2014/main" id="{432376AC-1FAE-454E-8F6D-0A4912CBBAB8}"/>
              </a:ext>
            </a:extLst>
          </p:cNvPr>
          <p:cNvSpPr/>
          <p:nvPr/>
        </p:nvSpPr>
        <p:spPr>
          <a:xfrm>
            <a:off x="1057275" y="4181475"/>
            <a:ext cx="733425" cy="16521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0D98A1D1-E1BA-4539-8406-F61DB5E69CF4}"/>
              </a:ext>
            </a:extLst>
          </p:cNvPr>
          <p:cNvSpPr/>
          <p:nvPr/>
        </p:nvSpPr>
        <p:spPr>
          <a:xfrm>
            <a:off x="5306689" y="4021657"/>
            <a:ext cx="761999" cy="1407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7CD0BEA-E5C2-4386-B6AD-89883D4C7A94}"/>
              </a:ext>
            </a:extLst>
          </p:cNvPr>
          <p:cNvSpPr/>
          <p:nvPr/>
        </p:nvSpPr>
        <p:spPr>
          <a:xfrm>
            <a:off x="5306403" y="4162424"/>
            <a:ext cx="2018323" cy="1248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6" name="Straight Arrow Connector 15">
            <a:extLst>
              <a:ext uri="{FF2B5EF4-FFF2-40B4-BE49-F238E27FC236}">
                <a16:creationId xmlns:a16="http://schemas.microsoft.com/office/drawing/2014/main" id="{8632DEEC-A6ED-418E-8FD4-8D93A47B78FD}"/>
              </a:ext>
            </a:extLst>
          </p:cNvPr>
          <p:cNvCxnSpPr>
            <a:cxnSpLocks/>
            <a:stCxn id="11" idx="2"/>
            <a:endCxn id="12" idx="0"/>
          </p:cNvCxnSpPr>
          <p:nvPr/>
        </p:nvCxnSpPr>
        <p:spPr>
          <a:xfrm flipH="1">
            <a:off x="1423988" y="1897737"/>
            <a:ext cx="1052512" cy="22837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864D8B9-9CC3-4D5C-84E6-F3417006F1AD}"/>
              </a:ext>
            </a:extLst>
          </p:cNvPr>
          <p:cNvCxnSpPr>
            <a:cxnSpLocks/>
            <a:stCxn id="11" idx="2"/>
            <a:endCxn id="13" idx="1"/>
          </p:cNvCxnSpPr>
          <p:nvPr/>
        </p:nvCxnSpPr>
        <p:spPr>
          <a:xfrm>
            <a:off x="2476500" y="1897737"/>
            <a:ext cx="2830189" cy="2194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1F2EEFF-B432-48B4-B0CD-8C9A77A29C1D}"/>
              </a:ext>
            </a:extLst>
          </p:cNvPr>
          <p:cNvCxnSpPr>
            <a:cxnSpLocks/>
            <a:stCxn id="10" idx="2"/>
            <a:endCxn id="14" idx="0"/>
          </p:cNvCxnSpPr>
          <p:nvPr/>
        </p:nvCxnSpPr>
        <p:spPr>
          <a:xfrm>
            <a:off x="6032215" y="1398475"/>
            <a:ext cx="283350" cy="27639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E233EBE-1440-41A8-9F41-45B3449D356D}"/>
              </a:ext>
            </a:extLst>
          </p:cNvPr>
          <p:cNvCxnSpPr>
            <a:cxnSpLocks/>
            <a:stCxn id="9" idx="0"/>
            <a:endCxn id="7" idx="3"/>
          </p:cNvCxnSpPr>
          <p:nvPr/>
        </p:nvCxnSpPr>
        <p:spPr>
          <a:xfrm flipH="1" flipV="1">
            <a:off x="3276599" y="4264083"/>
            <a:ext cx="690564" cy="16190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FE4D94AF-B500-4ABA-B4D9-CA69041D6F9A}"/>
              </a:ext>
            </a:extLst>
          </p:cNvPr>
          <p:cNvSpPr/>
          <p:nvPr/>
        </p:nvSpPr>
        <p:spPr>
          <a:xfrm>
            <a:off x="1057275" y="4346244"/>
            <a:ext cx="1714500" cy="13750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8F54BFF0-63F7-441B-BCD0-04779B5BE991}"/>
              </a:ext>
            </a:extLst>
          </p:cNvPr>
          <p:cNvSpPr txBox="1"/>
          <p:nvPr/>
        </p:nvSpPr>
        <p:spPr>
          <a:xfrm>
            <a:off x="170616" y="5244081"/>
            <a:ext cx="2305883" cy="1015663"/>
          </a:xfrm>
          <a:prstGeom prst="rect">
            <a:avLst/>
          </a:prstGeom>
          <a:noFill/>
          <a:ln>
            <a:solidFill>
              <a:srgbClr val="FF0000"/>
            </a:solidFill>
          </a:ln>
        </p:spPr>
        <p:txBody>
          <a:bodyPr wrap="square" rtlCol="0">
            <a:spAutoFit/>
          </a:bodyPr>
          <a:lstStyle/>
          <a:p>
            <a:r>
              <a:rPr lang="en-US" sz="1000" dirty="0"/>
              <a:t>A </a:t>
            </a:r>
            <a:r>
              <a:rPr lang="en-US" sz="1000" b="1" dirty="0"/>
              <a:t>Set</a:t>
            </a:r>
            <a:r>
              <a:rPr lang="en-US" sz="1000" dirty="0"/>
              <a:t> is a collection that does not contain any duplicate objects. In this case, </a:t>
            </a:r>
            <a:r>
              <a:rPr lang="en-US" sz="1000" b="1" dirty="0"/>
              <a:t>items</a:t>
            </a:r>
            <a:r>
              <a:rPr lang="en-US" sz="1000" dirty="0"/>
              <a:t> will not contain any duplicate </a:t>
            </a:r>
            <a:r>
              <a:rPr lang="en-US" sz="1000" b="1" dirty="0"/>
              <a:t>Item</a:t>
            </a:r>
            <a:r>
              <a:rPr lang="en-US" sz="1000" dirty="0"/>
              <a:t> objects. The </a:t>
            </a:r>
            <a:r>
              <a:rPr lang="en-US" sz="1000" b="1" dirty="0"/>
              <a:t>@</a:t>
            </a:r>
            <a:r>
              <a:rPr lang="en-US" sz="1000" b="1" dirty="0" err="1"/>
              <a:t>OneToMany</a:t>
            </a:r>
            <a:r>
              <a:rPr lang="en-US" sz="1000" b="1" dirty="0"/>
              <a:t> </a:t>
            </a:r>
            <a:r>
              <a:rPr lang="en-US" sz="1000" dirty="0"/>
              <a:t>annotation will be applied </a:t>
            </a:r>
            <a:r>
              <a:rPr lang="en-US" sz="1000"/>
              <a:t>to </a:t>
            </a:r>
            <a:r>
              <a:rPr lang="en-US" sz="1000" b="1"/>
              <a:t>items.</a:t>
            </a:r>
            <a:endParaRPr lang="en-SG" sz="1000" b="1"/>
          </a:p>
        </p:txBody>
      </p:sp>
      <p:cxnSp>
        <p:nvCxnSpPr>
          <p:cNvPr id="33" name="Straight Arrow Connector 32">
            <a:extLst>
              <a:ext uri="{FF2B5EF4-FFF2-40B4-BE49-F238E27FC236}">
                <a16:creationId xmlns:a16="http://schemas.microsoft.com/office/drawing/2014/main" id="{430E62B6-A8F0-42D9-A0AD-7BCAC3E6EA41}"/>
              </a:ext>
            </a:extLst>
          </p:cNvPr>
          <p:cNvCxnSpPr>
            <a:cxnSpLocks/>
            <a:stCxn id="31" idx="0"/>
            <a:endCxn id="29" idx="2"/>
          </p:cNvCxnSpPr>
          <p:nvPr/>
        </p:nvCxnSpPr>
        <p:spPr>
          <a:xfrm flipV="1">
            <a:off x="1323558" y="4483750"/>
            <a:ext cx="590967" cy="7603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6E4A0FB-0B5C-4B1F-A571-C894147529B5}"/>
              </a:ext>
            </a:extLst>
          </p:cNvPr>
          <p:cNvSpPr txBox="1"/>
          <p:nvPr/>
        </p:nvSpPr>
        <p:spPr>
          <a:xfrm>
            <a:off x="6315564" y="5529908"/>
            <a:ext cx="2256936" cy="707886"/>
          </a:xfrm>
          <a:prstGeom prst="rect">
            <a:avLst/>
          </a:prstGeom>
          <a:solidFill>
            <a:schemeClr val="bg1"/>
          </a:solidFill>
          <a:ln>
            <a:solidFill>
              <a:srgbClr val="FF0000"/>
            </a:solidFill>
          </a:ln>
        </p:spPr>
        <p:txBody>
          <a:bodyPr wrap="square" rtlCol="0">
            <a:spAutoFit/>
          </a:bodyPr>
          <a:lstStyle/>
          <a:p>
            <a:r>
              <a:rPr lang="en-US" sz="1000" b="1" dirty="0"/>
              <a:t>Category</a:t>
            </a:r>
            <a:r>
              <a:rPr lang="en-US" sz="1000" dirty="0"/>
              <a:t> object added as a field here. The annotations </a:t>
            </a:r>
            <a:r>
              <a:rPr lang="en-US" sz="1000" b="1" dirty="0"/>
              <a:t>@</a:t>
            </a:r>
            <a:r>
              <a:rPr lang="en-US" sz="1000" b="1" dirty="0" err="1"/>
              <a:t>ManyToOne</a:t>
            </a:r>
            <a:r>
              <a:rPr lang="en-US" sz="1000" b="1" dirty="0"/>
              <a:t> </a:t>
            </a:r>
            <a:r>
              <a:rPr lang="en-US" sz="1000" dirty="0"/>
              <a:t>and </a:t>
            </a:r>
            <a:r>
              <a:rPr lang="en-US" sz="1000" b="1" dirty="0"/>
              <a:t>@</a:t>
            </a:r>
            <a:r>
              <a:rPr lang="en-US" sz="1000" b="1" dirty="0" err="1"/>
              <a:t>JoinColumn</a:t>
            </a:r>
            <a:r>
              <a:rPr lang="en-US" sz="1000" b="1" dirty="0"/>
              <a:t> </a:t>
            </a:r>
            <a:r>
              <a:rPr lang="en-US" sz="1000" dirty="0"/>
              <a:t>above will be applied to </a:t>
            </a:r>
            <a:r>
              <a:rPr lang="en-US" sz="1000" b="1" dirty="0"/>
              <a:t>category</a:t>
            </a:r>
            <a:r>
              <a:rPr lang="en-US" sz="1000" dirty="0"/>
              <a:t>.</a:t>
            </a:r>
            <a:endParaRPr lang="en-SG" sz="1000" dirty="0"/>
          </a:p>
        </p:txBody>
      </p:sp>
      <p:cxnSp>
        <p:nvCxnSpPr>
          <p:cNvPr id="38" name="Straight Arrow Connector 37">
            <a:extLst>
              <a:ext uri="{FF2B5EF4-FFF2-40B4-BE49-F238E27FC236}">
                <a16:creationId xmlns:a16="http://schemas.microsoft.com/office/drawing/2014/main" id="{18776D1B-ACAA-4460-BEEE-82FE13A62D01}"/>
              </a:ext>
            </a:extLst>
          </p:cNvPr>
          <p:cNvCxnSpPr>
            <a:cxnSpLocks/>
            <a:stCxn id="37" idx="0"/>
            <a:endCxn id="8" idx="2"/>
          </p:cNvCxnSpPr>
          <p:nvPr/>
        </p:nvCxnSpPr>
        <p:spPr>
          <a:xfrm flipH="1" flipV="1">
            <a:off x="6220314" y="4412094"/>
            <a:ext cx="1223718" cy="11178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7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9" grpId="0" animBg="1"/>
      <p:bldP spid="31"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56BA7-223D-480F-B164-DE66D23A1D50}"/>
              </a:ext>
            </a:extLst>
          </p:cNvPr>
          <p:cNvSpPr>
            <a:spLocks noGrp="1"/>
          </p:cNvSpPr>
          <p:nvPr>
            <p:ph type="sldNum" sz="quarter" idx="12"/>
          </p:nvPr>
        </p:nvSpPr>
        <p:spPr/>
        <p:txBody>
          <a:bodyPr/>
          <a:lstStyle/>
          <a:p>
            <a:fld id="{6767FADE-2612-3649-B495-F644A23F288B}" type="slidenum">
              <a:rPr lang="en-US" smtClean="0"/>
              <a:pPr/>
              <a:t>16</a:t>
            </a:fld>
            <a:endParaRPr lang="en-US"/>
          </a:p>
        </p:txBody>
      </p:sp>
      <p:sp>
        <p:nvSpPr>
          <p:cNvPr id="3" name="Title 2">
            <a:extLst>
              <a:ext uri="{FF2B5EF4-FFF2-40B4-BE49-F238E27FC236}">
                <a16:creationId xmlns:a16="http://schemas.microsoft.com/office/drawing/2014/main" id="{5B1B1354-774E-4CDE-B736-7ED4277469D5}"/>
              </a:ext>
            </a:extLst>
          </p:cNvPr>
          <p:cNvSpPr>
            <a:spLocks noGrp="1"/>
          </p:cNvSpPr>
          <p:nvPr>
            <p:ph type="title"/>
          </p:nvPr>
        </p:nvSpPr>
        <p:spPr>
          <a:xfrm>
            <a:off x="141826" y="155297"/>
            <a:ext cx="7476679" cy="622790"/>
          </a:xfrm>
        </p:spPr>
        <p:txBody>
          <a:bodyPr>
            <a:normAutofit fontScale="90000"/>
          </a:bodyPr>
          <a:lstStyle/>
          <a:p>
            <a:r>
              <a:rPr lang="en-US" dirty="0">
                <a:solidFill>
                  <a:schemeClr val="tx1"/>
                </a:solidFill>
                <a:latin typeface="Amasis MT Pro Black" panose="02040A04050005020304" pitchFamily="18" charset="0"/>
              </a:rPr>
              <a:t>RECALL - Creating header fragment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82528A-2FDE-4A1A-9274-EBF73C35F6F8}"/>
              </a:ext>
            </a:extLst>
          </p:cNvPr>
          <p:cNvSpPr>
            <a:spLocks noGrp="1"/>
          </p:cNvSpPr>
          <p:nvPr>
            <p:ph sz="quarter" idx="13"/>
          </p:nvPr>
        </p:nvSpPr>
        <p:spPr>
          <a:xfrm>
            <a:off x="576387" y="1349405"/>
            <a:ext cx="7839958" cy="3980895"/>
          </a:xfrm>
        </p:spPr>
        <p:txBody>
          <a:bodyPr/>
          <a:lstStyle/>
          <a:p>
            <a:pPr>
              <a:buFont typeface="+mj-lt"/>
              <a:buAutoNum type="alphaLcParenR" startAt="3"/>
            </a:pPr>
            <a:r>
              <a:rPr lang="en-US" sz="2000" dirty="0">
                <a:latin typeface="Amasis MT Pro" panose="02040504050005020304" pitchFamily="18" charset="0"/>
              </a:rPr>
              <a:t>From </a:t>
            </a:r>
            <a:r>
              <a:rPr lang="en-US" sz="2000" b="1" dirty="0">
                <a:latin typeface="Amasis MT Pro" panose="02040504050005020304" pitchFamily="18" charset="0"/>
              </a:rPr>
              <a:t>index.html</a:t>
            </a:r>
            <a:r>
              <a:rPr lang="en-US" sz="2000" dirty="0">
                <a:latin typeface="Amasis MT Pro" panose="02040504050005020304" pitchFamily="18" charset="0"/>
              </a:rPr>
              <a:t>, copy the header HTML code and paste it inside </a:t>
            </a:r>
            <a:r>
              <a:rPr lang="en-US" sz="2000" b="1" dirty="0">
                <a:latin typeface="Amasis MT Pro" panose="02040504050005020304" pitchFamily="18" charset="0"/>
              </a:rPr>
              <a:t>header.html</a:t>
            </a:r>
            <a:r>
              <a:rPr lang="en-US" sz="2000" dirty="0">
                <a:latin typeface="Amasis MT Pro" panose="02040504050005020304" pitchFamily="18" charset="0"/>
              </a:rPr>
              <a:t>.</a:t>
            </a:r>
          </a:p>
          <a:p>
            <a:pPr>
              <a:buFont typeface="+mj-lt"/>
              <a:buAutoNum type="alphaLcParenR" startAt="3"/>
            </a:pPr>
            <a:r>
              <a:rPr lang="en-US" sz="2000" dirty="0">
                <a:latin typeface="Amasis MT Pro" panose="02040504050005020304" pitchFamily="18" charset="0"/>
              </a:rPr>
              <a:t>In </a:t>
            </a:r>
            <a:r>
              <a:rPr lang="en-US" sz="2000" b="1" dirty="0">
                <a:latin typeface="Amasis MT Pro" panose="02040504050005020304" pitchFamily="18" charset="0"/>
              </a:rPr>
              <a:t>index.html</a:t>
            </a:r>
            <a:r>
              <a:rPr lang="en-US" sz="2000" dirty="0">
                <a:latin typeface="Amasis MT Pro" panose="02040504050005020304" pitchFamily="18" charset="0"/>
              </a:rPr>
              <a:t>, replace the header code with the reference to the fragment as shown.</a:t>
            </a:r>
          </a:p>
          <a:p>
            <a:endParaRPr lang="en-SG" sz="1800" dirty="0">
              <a:latin typeface="Amasis MT Pro" panose="02040504050005020304" pitchFamily="18" charset="0"/>
            </a:endParaRPr>
          </a:p>
        </p:txBody>
      </p:sp>
      <p:pic>
        <p:nvPicPr>
          <p:cNvPr id="5" name="Picture 4">
            <a:extLst>
              <a:ext uri="{FF2B5EF4-FFF2-40B4-BE49-F238E27FC236}">
                <a16:creationId xmlns:a16="http://schemas.microsoft.com/office/drawing/2014/main" id="{F1ADEDE0-C6D5-4A08-A535-CE3110494861}"/>
              </a:ext>
            </a:extLst>
          </p:cNvPr>
          <p:cNvPicPr>
            <a:picLocks noChangeAspect="1"/>
          </p:cNvPicPr>
          <p:nvPr/>
        </p:nvPicPr>
        <p:blipFill>
          <a:blip r:embed="rId2"/>
          <a:stretch>
            <a:fillRect/>
          </a:stretch>
        </p:blipFill>
        <p:spPr>
          <a:xfrm>
            <a:off x="251760" y="2909153"/>
            <a:ext cx="5701925" cy="3268543"/>
          </a:xfrm>
          <a:prstGeom prst="rect">
            <a:avLst/>
          </a:prstGeom>
          <a:ln>
            <a:solidFill>
              <a:schemeClr val="tx1"/>
            </a:solidFill>
          </a:ln>
        </p:spPr>
      </p:pic>
      <p:pic>
        <p:nvPicPr>
          <p:cNvPr id="6" name="Picture 5">
            <a:extLst>
              <a:ext uri="{FF2B5EF4-FFF2-40B4-BE49-F238E27FC236}">
                <a16:creationId xmlns:a16="http://schemas.microsoft.com/office/drawing/2014/main" id="{A79FC055-465B-4E24-A15C-522893A5105D}"/>
              </a:ext>
            </a:extLst>
          </p:cNvPr>
          <p:cNvPicPr>
            <a:picLocks noChangeAspect="1"/>
          </p:cNvPicPr>
          <p:nvPr/>
        </p:nvPicPr>
        <p:blipFill>
          <a:blip r:embed="rId3"/>
          <a:stretch>
            <a:fillRect/>
          </a:stretch>
        </p:blipFill>
        <p:spPr>
          <a:xfrm>
            <a:off x="5408936" y="3429000"/>
            <a:ext cx="3663745" cy="1525621"/>
          </a:xfrm>
          <a:prstGeom prst="rect">
            <a:avLst/>
          </a:prstGeom>
          <a:ln>
            <a:solidFill>
              <a:schemeClr val="tx1"/>
            </a:solidFill>
          </a:ln>
        </p:spPr>
      </p:pic>
      <p:sp>
        <p:nvSpPr>
          <p:cNvPr id="7" name="Rectangle 6">
            <a:extLst>
              <a:ext uri="{FF2B5EF4-FFF2-40B4-BE49-F238E27FC236}">
                <a16:creationId xmlns:a16="http://schemas.microsoft.com/office/drawing/2014/main" id="{FB8A5148-811B-4150-A632-BA6E7476CB29}"/>
              </a:ext>
            </a:extLst>
          </p:cNvPr>
          <p:cNvSpPr/>
          <p:nvPr/>
        </p:nvSpPr>
        <p:spPr>
          <a:xfrm>
            <a:off x="1030112" y="4448175"/>
            <a:ext cx="2779888" cy="2000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99E5B1E3-CC4F-48BA-B5CA-E96D5383F13C}"/>
              </a:ext>
            </a:extLst>
          </p:cNvPr>
          <p:cNvCxnSpPr>
            <a:cxnSpLocks/>
            <a:stCxn id="7" idx="3"/>
          </p:cNvCxnSpPr>
          <p:nvPr/>
        </p:nvCxnSpPr>
        <p:spPr>
          <a:xfrm flipV="1">
            <a:off x="3810000" y="4296586"/>
            <a:ext cx="2076275" cy="2516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C44B8C2-4365-4132-8F90-FF2780DA2E3C}"/>
              </a:ext>
            </a:extLst>
          </p:cNvPr>
          <p:cNvSpPr txBox="1"/>
          <p:nvPr/>
        </p:nvSpPr>
        <p:spPr>
          <a:xfrm>
            <a:off x="6214168" y="5168630"/>
            <a:ext cx="2678072" cy="938719"/>
          </a:xfrm>
          <a:prstGeom prst="rect">
            <a:avLst/>
          </a:prstGeom>
          <a:noFill/>
          <a:ln>
            <a:solidFill>
              <a:srgbClr val="FF0000"/>
            </a:solidFill>
          </a:ln>
        </p:spPr>
        <p:txBody>
          <a:bodyPr wrap="square" rtlCol="0">
            <a:spAutoFit/>
          </a:bodyPr>
          <a:lstStyle/>
          <a:p>
            <a:r>
              <a:rPr lang="en-US" sz="1100" dirty="0"/>
              <a:t>Note that the mappings here are handled automatically by </a:t>
            </a:r>
            <a:r>
              <a:rPr lang="en-US" sz="1100" dirty="0" err="1"/>
              <a:t>Thymeleaf</a:t>
            </a:r>
            <a:r>
              <a:rPr lang="en-US" sz="1100"/>
              <a:t>. </a:t>
            </a:r>
          </a:p>
          <a:p>
            <a:endParaRPr lang="en-US" sz="1100" dirty="0"/>
          </a:p>
          <a:p>
            <a:r>
              <a:rPr lang="en-US" sz="1100" dirty="0"/>
              <a:t>We do not need to create the mappings ourselves in the controllers.</a:t>
            </a:r>
            <a:endParaRPr lang="en-SG" sz="1100"/>
          </a:p>
        </p:txBody>
      </p:sp>
      <p:cxnSp>
        <p:nvCxnSpPr>
          <p:cNvPr id="14" name="Straight Arrow Connector 13">
            <a:extLst>
              <a:ext uri="{FF2B5EF4-FFF2-40B4-BE49-F238E27FC236}">
                <a16:creationId xmlns:a16="http://schemas.microsoft.com/office/drawing/2014/main" id="{05875702-7180-4C5B-A989-291BAC873061}"/>
              </a:ext>
            </a:extLst>
          </p:cNvPr>
          <p:cNvCxnSpPr>
            <a:stCxn id="12" idx="1"/>
          </p:cNvCxnSpPr>
          <p:nvPr/>
        </p:nvCxnSpPr>
        <p:spPr>
          <a:xfrm flipH="1" flipV="1">
            <a:off x="2857500" y="4648200"/>
            <a:ext cx="3356668" cy="9897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27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7D223-31D7-4E2C-9EA7-B3541E8D7E31}"/>
              </a:ext>
            </a:extLst>
          </p:cNvPr>
          <p:cNvSpPr>
            <a:spLocks noGrp="1"/>
          </p:cNvSpPr>
          <p:nvPr>
            <p:ph type="sldNum" sz="quarter" idx="12"/>
          </p:nvPr>
        </p:nvSpPr>
        <p:spPr>
          <a:xfrm>
            <a:off x="7380328" y="6440969"/>
            <a:ext cx="2133600" cy="365125"/>
          </a:xfrm>
        </p:spPr>
        <p:txBody>
          <a:bodyPr/>
          <a:lstStyle/>
          <a:p>
            <a:fld id="{6767FADE-2612-3649-B495-F644A23F288B}" type="slidenum">
              <a:rPr lang="en-US" smtClean="0"/>
              <a:pPr/>
              <a:t>17</a:t>
            </a:fld>
            <a:endParaRPr lang="en-US"/>
          </a:p>
        </p:txBody>
      </p:sp>
      <p:sp>
        <p:nvSpPr>
          <p:cNvPr id="3" name="Title 2">
            <a:extLst>
              <a:ext uri="{FF2B5EF4-FFF2-40B4-BE49-F238E27FC236}">
                <a16:creationId xmlns:a16="http://schemas.microsoft.com/office/drawing/2014/main" id="{204780F0-5CA2-4D51-B768-EC9EEB033931}"/>
              </a:ext>
            </a:extLst>
          </p:cNvPr>
          <p:cNvSpPr>
            <a:spLocks noGrp="1"/>
          </p:cNvSpPr>
          <p:nvPr>
            <p:ph type="title"/>
          </p:nvPr>
        </p:nvSpPr>
        <p:spPr>
          <a:xfrm>
            <a:off x="51692" y="30212"/>
            <a:ext cx="6211928" cy="604593"/>
          </a:xfrm>
        </p:spPr>
        <p:txBody>
          <a:bodyPr/>
          <a:lstStyle/>
          <a:p>
            <a:r>
              <a:rPr lang="en-US" dirty="0">
                <a:solidFill>
                  <a:schemeClr val="tx1"/>
                </a:solidFill>
                <a:latin typeface="Amasis MT Pro Black" panose="02040A04050005020304" pitchFamily="18" charset="0"/>
              </a:rPr>
              <a:t>RECALL - Uploading Images</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E1660F30-F992-4084-9E21-F799476A364C}"/>
              </a:ext>
            </a:extLst>
          </p:cNvPr>
          <p:cNvPicPr>
            <a:picLocks noChangeAspect="1"/>
          </p:cNvPicPr>
          <p:nvPr/>
        </p:nvPicPr>
        <p:blipFill>
          <a:blip r:embed="rId2"/>
          <a:stretch>
            <a:fillRect/>
          </a:stretch>
        </p:blipFill>
        <p:spPr>
          <a:xfrm>
            <a:off x="579987" y="1681165"/>
            <a:ext cx="5155338" cy="402368"/>
          </a:xfrm>
          <a:prstGeom prst="rect">
            <a:avLst/>
          </a:prstGeom>
          <a:ln>
            <a:solidFill>
              <a:schemeClr val="tx1"/>
            </a:solidFill>
          </a:ln>
        </p:spPr>
      </p:pic>
      <p:pic>
        <p:nvPicPr>
          <p:cNvPr id="7" name="Picture 6">
            <a:extLst>
              <a:ext uri="{FF2B5EF4-FFF2-40B4-BE49-F238E27FC236}">
                <a16:creationId xmlns:a16="http://schemas.microsoft.com/office/drawing/2014/main" id="{24536188-29B3-4488-936E-5222958DE4E3}"/>
              </a:ext>
            </a:extLst>
          </p:cNvPr>
          <p:cNvPicPr>
            <a:picLocks noChangeAspect="1"/>
          </p:cNvPicPr>
          <p:nvPr/>
        </p:nvPicPr>
        <p:blipFill rotWithShape="1">
          <a:blip r:embed="rId3"/>
          <a:srcRect l="14100" t="59847"/>
          <a:stretch/>
        </p:blipFill>
        <p:spPr>
          <a:xfrm>
            <a:off x="1970613" y="814314"/>
            <a:ext cx="6507777" cy="715619"/>
          </a:xfrm>
          <a:prstGeom prst="rect">
            <a:avLst/>
          </a:prstGeom>
          <a:ln>
            <a:solidFill>
              <a:schemeClr val="tx1"/>
            </a:solidFill>
          </a:ln>
        </p:spPr>
      </p:pic>
      <p:pic>
        <p:nvPicPr>
          <p:cNvPr id="8" name="Picture 7">
            <a:extLst>
              <a:ext uri="{FF2B5EF4-FFF2-40B4-BE49-F238E27FC236}">
                <a16:creationId xmlns:a16="http://schemas.microsoft.com/office/drawing/2014/main" id="{24CF4A51-DBEC-480F-AD8B-189451D2F8A4}"/>
              </a:ext>
            </a:extLst>
          </p:cNvPr>
          <p:cNvPicPr>
            <a:picLocks noChangeAspect="1"/>
          </p:cNvPicPr>
          <p:nvPr/>
        </p:nvPicPr>
        <p:blipFill>
          <a:blip r:embed="rId4"/>
          <a:stretch>
            <a:fillRect/>
          </a:stretch>
        </p:blipFill>
        <p:spPr>
          <a:xfrm>
            <a:off x="824501" y="2210849"/>
            <a:ext cx="5565357" cy="4073054"/>
          </a:xfrm>
          <a:prstGeom prst="rect">
            <a:avLst/>
          </a:prstGeom>
          <a:ln>
            <a:solidFill>
              <a:schemeClr val="tx1"/>
            </a:solidFill>
          </a:ln>
        </p:spPr>
      </p:pic>
      <p:sp>
        <p:nvSpPr>
          <p:cNvPr id="9" name="Rectangle 8">
            <a:extLst>
              <a:ext uri="{FF2B5EF4-FFF2-40B4-BE49-F238E27FC236}">
                <a16:creationId xmlns:a16="http://schemas.microsoft.com/office/drawing/2014/main" id="{C98C10DD-7846-48D5-B948-1147771CA319}"/>
              </a:ext>
            </a:extLst>
          </p:cNvPr>
          <p:cNvSpPr/>
          <p:nvPr/>
        </p:nvSpPr>
        <p:spPr>
          <a:xfrm>
            <a:off x="2218266" y="1808481"/>
            <a:ext cx="1154853"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4C26C21A-C4E6-4047-B863-7D7E48C827F5}"/>
              </a:ext>
            </a:extLst>
          </p:cNvPr>
          <p:cNvSpPr/>
          <p:nvPr/>
        </p:nvSpPr>
        <p:spPr>
          <a:xfrm>
            <a:off x="2722880" y="2321875"/>
            <a:ext cx="1473200"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F66D2C7F-B6FE-45AB-86DE-95B9C1B79CF7}"/>
              </a:ext>
            </a:extLst>
          </p:cNvPr>
          <p:cNvPicPr>
            <a:picLocks noChangeAspect="1"/>
          </p:cNvPicPr>
          <p:nvPr/>
        </p:nvPicPr>
        <p:blipFill>
          <a:blip r:embed="rId5"/>
          <a:stretch>
            <a:fillRect/>
          </a:stretch>
        </p:blipFill>
        <p:spPr>
          <a:xfrm>
            <a:off x="5191760" y="2878030"/>
            <a:ext cx="3550790" cy="1361756"/>
          </a:xfrm>
          <a:prstGeom prst="rect">
            <a:avLst/>
          </a:prstGeom>
          <a:ln>
            <a:solidFill>
              <a:schemeClr val="tx1"/>
            </a:solidFill>
          </a:ln>
        </p:spPr>
      </p:pic>
      <p:sp>
        <p:nvSpPr>
          <p:cNvPr id="12" name="TextBox 11">
            <a:extLst>
              <a:ext uri="{FF2B5EF4-FFF2-40B4-BE49-F238E27FC236}">
                <a16:creationId xmlns:a16="http://schemas.microsoft.com/office/drawing/2014/main" id="{DE20FC70-8F95-4149-BC29-BB4A5689731F}"/>
              </a:ext>
            </a:extLst>
          </p:cNvPr>
          <p:cNvSpPr txBox="1"/>
          <p:nvPr/>
        </p:nvSpPr>
        <p:spPr>
          <a:xfrm>
            <a:off x="167233" y="2671651"/>
            <a:ext cx="1610767" cy="600164"/>
          </a:xfrm>
          <a:prstGeom prst="rect">
            <a:avLst/>
          </a:prstGeom>
          <a:solidFill>
            <a:schemeClr val="bg1"/>
          </a:solidFill>
          <a:ln>
            <a:solidFill>
              <a:srgbClr val="FF0000"/>
            </a:solidFill>
          </a:ln>
        </p:spPr>
        <p:txBody>
          <a:bodyPr wrap="square" rtlCol="0">
            <a:spAutoFit/>
          </a:bodyPr>
          <a:lstStyle/>
          <a:p>
            <a:pPr algn="ctr"/>
            <a:r>
              <a:rPr lang="en-US" sz="1100" dirty="0"/>
              <a:t>2. Input name and requested param name must match</a:t>
            </a:r>
            <a:endParaRPr lang="en-SG" sz="1100" dirty="0"/>
          </a:p>
        </p:txBody>
      </p:sp>
      <p:sp>
        <p:nvSpPr>
          <p:cNvPr id="13" name="TextBox 12">
            <a:extLst>
              <a:ext uri="{FF2B5EF4-FFF2-40B4-BE49-F238E27FC236}">
                <a16:creationId xmlns:a16="http://schemas.microsoft.com/office/drawing/2014/main" id="{CCBA72E7-E140-4F2B-9680-531831C318F9}"/>
              </a:ext>
            </a:extLst>
          </p:cNvPr>
          <p:cNvSpPr txBox="1"/>
          <p:nvPr/>
        </p:nvSpPr>
        <p:spPr>
          <a:xfrm>
            <a:off x="5140547" y="1959403"/>
            <a:ext cx="3220764" cy="447931"/>
          </a:xfrm>
          <a:prstGeom prst="rect">
            <a:avLst/>
          </a:prstGeom>
          <a:noFill/>
          <a:ln>
            <a:solidFill>
              <a:srgbClr val="FF0000"/>
            </a:solidFill>
          </a:ln>
        </p:spPr>
        <p:txBody>
          <a:bodyPr wrap="square" rtlCol="0">
            <a:spAutoFit/>
          </a:bodyPr>
          <a:lstStyle/>
          <a:p>
            <a:pPr algn="ctr"/>
            <a:r>
              <a:rPr lang="en-US" sz="1100" dirty="0"/>
              <a:t>1. The </a:t>
            </a:r>
            <a:r>
              <a:rPr lang="en-US" sz="1100" b="1" dirty="0" err="1"/>
              <a:t>enctype</a:t>
            </a:r>
            <a:r>
              <a:rPr lang="en-US" sz="1100" dirty="0"/>
              <a:t> must be set to </a:t>
            </a:r>
            <a:r>
              <a:rPr lang="en-US" sz="1100" b="1" dirty="0"/>
              <a:t>multipart/form-data</a:t>
            </a:r>
            <a:r>
              <a:rPr lang="en-US" sz="1100" dirty="0"/>
              <a:t> if we have any input of type </a:t>
            </a:r>
            <a:r>
              <a:rPr lang="en-US" sz="1100" b="1" dirty="0"/>
              <a:t>file</a:t>
            </a:r>
            <a:r>
              <a:rPr lang="en-US" sz="1100" dirty="0"/>
              <a:t>.</a:t>
            </a:r>
            <a:endParaRPr lang="en-SG" sz="1100" dirty="0"/>
          </a:p>
        </p:txBody>
      </p:sp>
      <p:sp>
        <p:nvSpPr>
          <p:cNvPr id="14" name="Rectangle 13">
            <a:extLst>
              <a:ext uri="{FF2B5EF4-FFF2-40B4-BE49-F238E27FC236}">
                <a16:creationId xmlns:a16="http://schemas.microsoft.com/office/drawing/2014/main" id="{377F5C96-1797-4554-9A48-8A7F2BDA2F2F}"/>
              </a:ext>
            </a:extLst>
          </p:cNvPr>
          <p:cNvSpPr/>
          <p:nvPr/>
        </p:nvSpPr>
        <p:spPr>
          <a:xfrm>
            <a:off x="6230554" y="814313"/>
            <a:ext cx="2247835" cy="19382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5E73646A-4951-43BB-9098-8B2ABD2595EE}"/>
              </a:ext>
            </a:extLst>
          </p:cNvPr>
          <p:cNvSpPr/>
          <p:nvPr/>
        </p:nvSpPr>
        <p:spPr>
          <a:xfrm>
            <a:off x="1380067" y="1815606"/>
            <a:ext cx="795867" cy="2336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1B8DFF4E-D13B-40B3-8DC2-BA5BF95C56DF}"/>
              </a:ext>
            </a:extLst>
          </p:cNvPr>
          <p:cNvSpPr/>
          <p:nvPr/>
        </p:nvSpPr>
        <p:spPr>
          <a:xfrm>
            <a:off x="5191760" y="3953420"/>
            <a:ext cx="1920240" cy="22741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A7D7E6E-CF19-4C8C-8B65-FA623D7E184E}"/>
              </a:ext>
            </a:extLst>
          </p:cNvPr>
          <p:cNvSpPr/>
          <p:nvPr/>
        </p:nvSpPr>
        <p:spPr>
          <a:xfrm>
            <a:off x="1335996" y="3953419"/>
            <a:ext cx="2860084" cy="13598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E2DFBA1-0DB4-4EEB-821B-E3185337A4C2}"/>
              </a:ext>
            </a:extLst>
          </p:cNvPr>
          <p:cNvSpPr/>
          <p:nvPr/>
        </p:nvSpPr>
        <p:spPr>
          <a:xfrm>
            <a:off x="1335996" y="4977600"/>
            <a:ext cx="2860084" cy="13598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Arrow Connector 23">
            <a:extLst>
              <a:ext uri="{FF2B5EF4-FFF2-40B4-BE49-F238E27FC236}">
                <a16:creationId xmlns:a16="http://schemas.microsoft.com/office/drawing/2014/main" id="{CB31DB23-FE03-4B0F-B87F-25086D8A54C1}"/>
              </a:ext>
            </a:extLst>
          </p:cNvPr>
          <p:cNvCxnSpPr>
            <a:stCxn id="18" idx="1"/>
            <a:endCxn id="19" idx="3"/>
          </p:cNvCxnSpPr>
          <p:nvPr/>
        </p:nvCxnSpPr>
        <p:spPr>
          <a:xfrm flipH="1" flipV="1">
            <a:off x="4196080" y="4021410"/>
            <a:ext cx="995680" cy="457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5639A48-5879-456A-8243-3D334513E384}"/>
              </a:ext>
            </a:extLst>
          </p:cNvPr>
          <p:cNvCxnSpPr>
            <a:cxnSpLocks/>
            <a:stCxn id="18" idx="1"/>
            <a:endCxn id="20" idx="3"/>
          </p:cNvCxnSpPr>
          <p:nvPr/>
        </p:nvCxnSpPr>
        <p:spPr>
          <a:xfrm flipH="1">
            <a:off x="4196080" y="4067130"/>
            <a:ext cx="995680" cy="9784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1AAA666-6DDE-4795-BC2E-6E13C2ADD7C5}"/>
              </a:ext>
            </a:extLst>
          </p:cNvPr>
          <p:cNvCxnSpPr>
            <a:stCxn id="13" idx="3"/>
            <a:endCxn id="14" idx="0"/>
          </p:cNvCxnSpPr>
          <p:nvPr/>
        </p:nvCxnSpPr>
        <p:spPr>
          <a:xfrm flipH="1" flipV="1">
            <a:off x="7354472" y="814313"/>
            <a:ext cx="1006839" cy="13690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BA8F0AE-0E33-420E-9D31-4C88CFE35B72}"/>
              </a:ext>
            </a:extLst>
          </p:cNvPr>
          <p:cNvCxnSpPr>
            <a:cxnSpLocks/>
            <a:stCxn id="13" idx="1"/>
          </p:cNvCxnSpPr>
          <p:nvPr/>
        </p:nvCxnSpPr>
        <p:spPr>
          <a:xfrm flipH="1" flipV="1">
            <a:off x="1923994" y="2042161"/>
            <a:ext cx="3216553" cy="1412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9C349FC6-1123-4FD7-B8E7-AD2681772F75}"/>
              </a:ext>
            </a:extLst>
          </p:cNvPr>
          <p:cNvCxnSpPr>
            <a:cxnSpLocks/>
            <a:endCxn id="9" idx="2"/>
          </p:cNvCxnSpPr>
          <p:nvPr/>
        </p:nvCxnSpPr>
        <p:spPr>
          <a:xfrm flipV="1">
            <a:off x="1778000" y="2042161"/>
            <a:ext cx="1017693" cy="92957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9252EBD-DC18-42D7-97B5-4EEA818AC7D2}"/>
              </a:ext>
            </a:extLst>
          </p:cNvPr>
          <p:cNvCxnSpPr>
            <a:stCxn id="12" idx="3"/>
            <a:endCxn id="10" idx="1"/>
          </p:cNvCxnSpPr>
          <p:nvPr/>
        </p:nvCxnSpPr>
        <p:spPr>
          <a:xfrm flipV="1">
            <a:off x="1778000" y="2438715"/>
            <a:ext cx="944880" cy="5330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F0F2E0B-E13B-42AE-8D6A-D640CCABE64C}"/>
              </a:ext>
            </a:extLst>
          </p:cNvPr>
          <p:cNvSpPr txBox="1"/>
          <p:nvPr/>
        </p:nvSpPr>
        <p:spPr>
          <a:xfrm>
            <a:off x="6760820" y="4719010"/>
            <a:ext cx="2273113" cy="938719"/>
          </a:xfrm>
          <a:prstGeom prst="rect">
            <a:avLst/>
          </a:prstGeom>
          <a:solidFill>
            <a:schemeClr val="bg1"/>
          </a:solidFill>
          <a:ln>
            <a:solidFill>
              <a:srgbClr val="FF0000"/>
            </a:solidFill>
          </a:ln>
        </p:spPr>
        <p:txBody>
          <a:bodyPr wrap="square" rtlCol="0">
            <a:spAutoFit/>
          </a:bodyPr>
          <a:lstStyle/>
          <a:p>
            <a:pPr algn="ctr"/>
            <a:r>
              <a:rPr lang="en-US" sz="1100" dirty="0"/>
              <a:t>3. The id here is 5 as we already have 4 items added previously. The id may be different for you depending on how many items you added before this exercise.</a:t>
            </a:r>
            <a:endParaRPr lang="en-SG" sz="1100" dirty="0"/>
          </a:p>
        </p:txBody>
      </p:sp>
      <p:cxnSp>
        <p:nvCxnSpPr>
          <p:cNvPr id="43" name="Straight Arrow Connector 42">
            <a:extLst>
              <a:ext uri="{FF2B5EF4-FFF2-40B4-BE49-F238E27FC236}">
                <a16:creationId xmlns:a16="http://schemas.microsoft.com/office/drawing/2014/main" id="{5BCB98CB-547B-4FB4-9E3C-67C365DF7330}"/>
              </a:ext>
            </a:extLst>
          </p:cNvPr>
          <p:cNvCxnSpPr>
            <a:stCxn id="41" idx="1"/>
            <a:endCxn id="18" idx="2"/>
          </p:cNvCxnSpPr>
          <p:nvPr/>
        </p:nvCxnSpPr>
        <p:spPr>
          <a:xfrm flipH="1" flipV="1">
            <a:off x="6151880" y="4180839"/>
            <a:ext cx="608940" cy="100753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4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6" grpId="0" animBg="1"/>
      <p:bldP spid="18" grpId="0" animBg="1"/>
      <p:bldP spid="19" grpId="0" animBg="1"/>
      <p:bldP spid="2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557A9C-5CF8-42CB-A90C-ED2383628052}"/>
              </a:ext>
            </a:extLst>
          </p:cNvPr>
          <p:cNvPicPr>
            <a:picLocks noChangeAspect="1"/>
          </p:cNvPicPr>
          <p:nvPr/>
        </p:nvPicPr>
        <p:blipFill>
          <a:blip r:embed="rId3"/>
          <a:stretch>
            <a:fillRect/>
          </a:stretch>
        </p:blipFill>
        <p:spPr>
          <a:xfrm>
            <a:off x="361866" y="913739"/>
            <a:ext cx="5095875" cy="1457325"/>
          </a:xfrm>
          <a:prstGeom prst="rect">
            <a:avLst/>
          </a:prstGeom>
          <a:ln>
            <a:solidFill>
              <a:schemeClr val="tx1"/>
            </a:solidFill>
          </a:ln>
        </p:spPr>
      </p:pic>
      <p:pic>
        <p:nvPicPr>
          <p:cNvPr id="6" name="Picture 5">
            <a:extLst>
              <a:ext uri="{FF2B5EF4-FFF2-40B4-BE49-F238E27FC236}">
                <a16:creationId xmlns:a16="http://schemas.microsoft.com/office/drawing/2014/main" id="{60C04D0E-2CA6-4F29-9FB0-4C1B316FE472}"/>
              </a:ext>
            </a:extLst>
          </p:cNvPr>
          <p:cNvPicPr>
            <a:picLocks noChangeAspect="1"/>
          </p:cNvPicPr>
          <p:nvPr/>
        </p:nvPicPr>
        <p:blipFill>
          <a:blip r:embed="rId4"/>
          <a:stretch>
            <a:fillRect/>
          </a:stretch>
        </p:blipFill>
        <p:spPr>
          <a:xfrm>
            <a:off x="361866" y="2371065"/>
            <a:ext cx="7753517" cy="3536692"/>
          </a:xfrm>
          <a:prstGeom prst="rect">
            <a:avLst/>
          </a:prstGeom>
          <a:ln>
            <a:solidFill>
              <a:schemeClr val="tx1"/>
            </a:solidFill>
          </a:ln>
        </p:spPr>
      </p:pic>
      <p:pic>
        <p:nvPicPr>
          <p:cNvPr id="20" name="Picture 19">
            <a:extLst>
              <a:ext uri="{FF2B5EF4-FFF2-40B4-BE49-F238E27FC236}">
                <a16:creationId xmlns:a16="http://schemas.microsoft.com/office/drawing/2014/main" id="{C7157C5E-5E9C-4191-BE17-90BBBFF228EC}"/>
              </a:ext>
            </a:extLst>
          </p:cNvPr>
          <p:cNvPicPr>
            <a:picLocks noChangeAspect="1"/>
          </p:cNvPicPr>
          <p:nvPr/>
        </p:nvPicPr>
        <p:blipFill>
          <a:blip r:embed="rId5"/>
          <a:stretch>
            <a:fillRect/>
          </a:stretch>
        </p:blipFill>
        <p:spPr>
          <a:xfrm>
            <a:off x="2171860" y="2141434"/>
            <a:ext cx="6530156" cy="1540565"/>
          </a:xfrm>
          <a:prstGeom prst="rect">
            <a:avLst/>
          </a:prstGeom>
          <a:ln>
            <a:solidFill>
              <a:schemeClr val="tx1"/>
            </a:solidFill>
          </a:ln>
        </p:spPr>
      </p:pic>
      <p:sp>
        <p:nvSpPr>
          <p:cNvPr id="2" name="Slide Number Placeholder 1">
            <a:extLst>
              <a:ext uri="{FF2B5EF4-FFF2-40B4-BE49-F238E27FC236}">
                <a16:creationId xmlns:a16="http://schemas.microsoft.com/office/drawing/2014/main" id="{FA8467D6-473D-4FC9-BA30-12D537A5079B}"/>
              </a:ext>
            </a:extLst>
          </p:cNvPr>
          <p:cNvSpPr>
            <a:spLocks noGrp="1"/>
          </p:cNvSpPr>
          <p:nvPr>
            <p:ph type="sldNum" sz="quarter" idx="12"/>
          </p:nvPr>
        </p:nvSpPr>
        <p:spPr/>
        <p:txBody>
          <a:bodyPr/>
          <a:lstStyle/>
          <a:p>
            <a:fld id="{6767FADE-2612-3649-B495-F644A23F288B}" type="slidenum">
              <a:rPr lang="en-US" smtClean="0"/>
              <a:pPr/>
              <a:t>18</a:t>
            </a:fld>
            <a:endParaRPr lang="en-US"/>
          </a:p>
        </p:txBody>
      </p:sp>
      <p:sp>
        <p:nvSpPr>
          <p:cNvPr id="3" name="Title 2">
            <a:extLst>
              <a:ext uri="{FF2B5EF4-FFF2-40B4-BE49-F238E27FC236}">
                <a16:creationId xmlns:a16="http://schemas.microsoft.com/office/drawing/2014/main" id="{FA756C10-87D2-458E-B084-E1E3B28AC3BE}"/>
              </a:ext>
            </a:extLst>
          </p:cNvPr>
          <p:cNvSpPr>
            <a:spLocks noGrp="1"/>
          </p:cNvSpPr>
          <p:nvPr>
            <p:ph type="title"/>
          </p:nvPr>
        </p:nvSpPr>
        <p:spPr>
          <a:xfrm>
            <a:off x="488057" y="213950"/>
            <a:ext cx="6383776" cy="753916"/>
          </a:xfrm>
        </p:spPr>
        <p:txBody>
          <a:bodyPr/>
          <a:lstStyle/>
          <a:p>
            <a:r>
              <a:rPr lang="en-US" dirty="0">
                <a:solidFill>
                  <a:schemeClr val="tx1"/>
                </a:solidFill>
                <a:latin typeface="Amasis MT Pro Black" panose="02040A04050005020304" pitchFamily="18" charset="0"/>
              </a:rPr>
              <a:t>RECALL - View Single Item</a:t>
            </a:r>
            <a:endParaRPr lang="en-SG" dirty="0">
              <a:solidFill>
                <a:schemeClr val="tx1"/>
              </a:solidFill>
              <a:latin typeface="Amasis MT Pro Black" panose="02040A04050005020304" pitchFamily="18" charset="0"/>
            </a:endParaRPr>
          </a:p>
        </p:txBody>
      </p:sp>
      <p:sp>
        <p:nvSpPr>
          <p:cNvPr id="9" name="Rectangle 8">
            <a:extLst>
              <a:ext uri="{FF2B5EF4-FFF2-40B4-BE49-F238E27FC236}">
                <a16:creationId xmlns:a16="http://schemas.microsoft.com/office/drawing/2014/main" id="{9D5A6146-E0F5-4C0D-A25C-1CC6F0D96DE9}"/>
              </a:ext>
            </a:extLst>
          </p:cNvPr>
          <p:cNvSpPr/>
          <p:nvPr/>
        </p:nvSpPr>
        <p:spPr>
          <a:xfrm>
            <a:off x="3543300" y="1498600"/>
            <a:ext cx="889000" cy="33925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39A0AA93-4BAB-4198-9D37-6CB3A6B0DDB1}"/>
              </a:ext>
            </a:extLst>
          </p:cNvPr>
          <p:cNvSpPr/>
          <p:nvPr/>
        </p:nvSpPr>
        <p:spPr>
          <a:xfrm>
            <a:off x="3247589" y="2076835"/>
            <a:ext cx="1082676" cy="33925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1065E2EB-0005-49BE-B815-6F668F4A37F4}"/>
              </a:ext>
            </a:extLst>
          </p:cNvPr>
          <p:cNvSpPr/>
          <p:nvPr/>
        </p:nvSpPr>
        <p:spPr>
          <a:xfrm>
            <a:off x="4602058" y="2307717"/>
            <a:ext cx="1800515" cy="288699"/>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301AC339-3DB9-4B31-94AE-853759C6FA11}"/>
              </a:ext>
            </a:extLst>
          </p:cNvPr>
          <p:cNvSpPr/>
          <p:nvPr/>
        </p:nvSpPr>
        <p:spPr>
          <a:xfrm>
            <a:off x="4783324" y="2672797"/>
            <a:ext cx="1155463" cy="288699"/>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ADAB1DBD-C08B-404B-A652-6F186854F197}"/>
              </a:ext>
            </a:extLst>
          </p:cNvPr>
          <p:cNvSpPr txBox="1"/>
          <p:nvPr/>
        </p:nvSpPr>
        <p:spPr>
          <a:xfrm>
            <a:off x="5589441" y="895715"/>
            <a:ext cx="2140033" cy="577081"/>
          </a:xfrm>
          <a:prstGeom prst="rect">
            <a:avLst/>
          </a:prstGeom>
          <a:noFill/>
          <a:ln>
            <a:solidFill>
              <a:srgbClr val="FF3300"/>
            </a:solidFill>
          </a:ln>
        </p:spPr>
        <p:txBody>
          <a:bodyPr wrap="square" rtlCol="0">
            <a:spAutoFit/>
          </a:bodyPr>
          <a:lstStyle/>
          <a:p>
            <a:r>
              <a:rPr lang="en-US" sz="1050" dirty="0"/>
              <a:t>1. The id is passed to the mapping which is then passed to the method as a </a:t>
            </a:r>
            <a:r>
              <a:rPr lang="en-US" sz="1050" dirty="0" err="1"/>
              <a:t>PathVariable</a:t>
            </a:r>
            <a:r>
              <a:rPr lang="en-US" sz="1050" dirty="0"/>
              <a:t>.</a:t>
            </a:r>
            <a:endParaRPr lang="en-SG" sz="1050" dirty="0"/>
          </a:p>
        </p:txBody>
      </p:sp>
      <p:cxnSp>
        <p:nvCxnSpPr>
          <p:cNvPr id="15" name="Straight Arrow Connector 14">
            <a:extLst>
              <a:ext uri="{FF2B5EF4-FFF2-40B4-BE49-F238E27FC236}">
                <a16:creationId xmlns:a16="http://schemas.microsoft.com/office/drawing/2014/main" id="{EA30714F-9A94-463D-A894-27C0A9302A3B}"/>
              </a:ext>
            </a:extLst>
          </p:cNvPr>
          <p:cNvCxnSpPr>
            <a:stCxn id="13" idx="1"/>
            <a:endCxn id="9" idx="3"/>
          </p:cNvCxnSpPr>
          <p:nvPr/>
        </p:nvCxnSpPr>
        <p:spPr>
          <a:xfrm flipH="1">
            <a:off x="4432300" y="1184256"/>
            <a:ext cx="1157141" cy="483971"/>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CB9DBC5-C47D-4826-BCFD-C7AE8260D098}"/>
              </a:ext>
            </a:extLst>
          </p:cNvPr>
          <p:cNvCxnSpPr>
            <a:cxnSpLocks/>
            <a:stCxn id="13" idx="1"/>
            <a:endCxn id="10" idx="3"/>
          </p:cNvCxnSpPr>
          <p:nvPr/>
        </p:nvCxnSpPr>
        <p:spPr>
          <a:xfrm flipH="1">
            <a:off x="4330265" y="1184256"/>
            <a:ext cx="1259176" cy="1062206"/>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416E57A-B59A-460C-9349-61CF5D35E675}"/>
              </a:ext>
            </a:extLst>
          </p:cNvPr>
          <p:cNvCxnSpPr>
            <a:cxnSpLocks/>
            <a:stCxn id="13" idx="1"/>
            <a:endCxn id="11" idx="0"/>
          </p:cNvCxnSpPr>
          <p:nvPr/>
        </p:nvCxnSpPr>
        <p:spPr>
          <a:xfrm flipH="1">
            <a:off x="5502316" y="1184256"/>
            <a:ext cx="87125" cy="1123461"/>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F721AD1-6B8D-433B-849F-661CE670224A}"/>
              </a:ext>
            </a:extLst>
          </p:cNvPr>
          <p:cNvSpPr txBox="1"/>
          <p:nvPr/>
        </p:nvSpPr>
        <p:spPr>
          <a:xfrm>
            <a:off x="5067299" y="3432534"/>
            <a:ext cx="2140033" cy="415498"/>
          </a:xfrm>
          <a:prstGeom prst="rect">
            <a:avLst/>
          </a:prstGeom>
          <a:solidFill>
            <a:schemeClr val="bg1"/>
          </a:solidFill>
          <a:ln>
            <a:solidFill>
              <a:srgbClr val="FF3300"/>
            </a:solidFill>
          </a:ln>
        </p:spPr>
        <p:txBody>
          <a:bodyPr wrap="square" rtlCol="0">
            <a:spAutoFit/>
          </a:bodyPr>
          <a:lstStyle/>
          <a:p>
            <a:r>
              <a:rPr lang="en-US" sz="1050" dirty="0"/>
              <a:t>2. The </a:t>
            </a:r>
            <a:r>
              <a:rPr lang="en-US" sz="1050" b="1" dirty="0" err="1"/>
              <a:t>getById</a:t>
            </a:r>
            <a:r>
              <a:rPr lang="en-US" sz="1050" dirty="0"/>
              <a:t> method uses the </a:t>
            </a:r>
            <a:r>
              <a:rPr lang="en-US" sz="1050" b="1" dirty="0"/>
              <a:t>id</a:t>
            </a:r>
            <a:r>
              <a:rPr lang="en-US" sz="1050" dirty="0"/>
              <a:t> to retrieve the item object. </a:t>
            </a:r>
            <a:endParaRPr lang="en-SG" sz="1050" dirty="0"/>
          </a:p>
        </p:txBody>
      </p:sp>
      <p:cxnSp>
        <p:nvCxnSpPr>
          <p:cNvPr id="24" name="Straight Arrow Connector 23">
            <a:extLst>
              <a:ext uri="{FF2B5EF4-FFF2-40B4-BE49-F238E27FC236}">
                <a16:creationId xmlns:a16="http://schemas.microsoft.com/office/drawing/2014/main" id="{E57A1B4E-5EED-44E4-86EA-C5DDD0EEA749}"/>
              </a:ext>
            </a:extLst>
          </p:cNvPr>
          <p:cNvCxnSpPr>
            <a:cxnSpLocks/>
            <a:stCxn id="22" idx="0"/>
            <a:endCxn id="12" idx="2"/>
          </p:cNvCxnSpPr>
          <p:nvPr/>
        </p:nvCxnSpPr>
        <p:spPr>
          <a:xfrm flipH="1" flipV="1">
            <a:off x="5361056" y="2961496"/>
            <a:ext cx="776260" cy="471038"/>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FD91C27-C17B-4572-8D8D-A03A87EF5C22}"/>
              </a:ext>
            </a:extLst>
          </p:cNvPr>
          <p:cNvSpPr txBox="1"/>
          <p:nvPr/>
        </p:nvSpPr>
        <p:spPr>
          <a:xfrm>
            <a:off x="3876757" y="5058108"/>
            <a:ext cx="3297174" cy="738664"/>
          </a:xfrm>
          <a:prstGeom prst="rect">
            <a:avLst/>
          </a:prstGeom>
          <a:solidFill>
            <a:schemeClr val="bg1"/>
          </a:solidFill>
          <a:ln>
            <a:solidFill>
              <a:srgbClr val="FF3300"/>
            </a:solidFill>
          </a:ln>
        </p:spPr>
        <p:txBody>
          <a:bodyPr wrap="square" rtlCol="0">
            <a:spAutoFit/>
          </a:bodyPr>
          <a:lstStyle/>
          <a:p>
            <a:r>
              <a:rPr lang="en-US" sz="1050" dirty="0"/>
              <a:t>3. The </a:t>
            </a:r>
            <a:r>
              <a:rPr lang="en-US" sz="1050" b="1" dirty="0"/>
              <a:t>@{..}</a:t>
            </a:r>
            <a:r>
              <a:rPr lang="en-US" sz="1050" dirty="0"/>
              <a:t> is a </a:t>
            </a:r>
            <a:r>
              <a:rPr lang="en-US" sz="1050" dirty="0" err="1"/>
              <a:t>thymeleaf</a:t>
            </a:r>
            <a:r>
              <a:rPr lang="en-US" sz="1050" dirty="0"/>
              <a:t> link expression, used to evaluate expressions in a </a:t>
            </a:r>
            <a:r>
              <a:rPr lang="en-US" sz="1050" dirty="0" err="1"/>
              <a:t>url</a:t>
            </a:r>
            <a:r>
              <a:rPr lang="en-US" sz="1050" dirty="0"/>
              <a:t>.</a:t>
            </a:r>
          </a:p>
          <a:p>
            <a:endParaRPr lang="en-US" sz="1050" dirty="0"/>
          </a:p>
          <a:p>
            <a:r>
              <a:rPr lang="en-US" sz="1050" dirty="0"/>
              <a:t>Here we passed 2 parameters separated by , .</a:t>
            </a:r>
            <a:endParaRPr lang="en-SG" sz="1050" dirty="0"/>
          </a:p>
        </p:txBody>
      </p:sp>
      <p:sp>
        <p:nvSpPr>
          <p:cNvPr id="27" name="Rectangle 26">
            <a:extLst>
              <a:ext uri="{FF2B5EF4-FFF2-40B4-BE49-F238E27FC236}">
                <a16:creationId xmlns:a16="http://schemas.microsoft.com/office/drawing/2014/main" id="{19799371-D61F-4C76-9B34-52820904B752}"/>
              </a:ext>
            </a:extLst>
          </p:cNvPr>
          <p:cNvSpPr/>
          <p:nvPr/>
        </p:nvSpPr>
        <p:spPr>
          <a:xfrm>
            <a:off x="2438399" y="4565167"/>
            <a:ext cx="5465233" cy="139244"/>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0CC03555-0B13-4A79-9C30-4DF29D126585}"/>
              </a:ext>
            </a:extLst>
          </p:cNvPr>
          <p:cNvCxnSpPr>
            <a:cxnSpLocks/>
            <a:stCxn id="26" idx="0"/>
            <a:endCxn id="27" idx="2"/>
          </p:cNvCxnSpPr>
          <p:nvPr/>
        </p:nvCxnSpPr>
        <p:spPr>
          <a:xfrm flipH="1" flipV="1">
            <a:off x="5171016" y="4704411"/>
            <a:ext cx="354328" cy="353697"/>
          </a:xfrm>
          <a:prstGeom prst="straightConnector1">
            <a:avLst/>
          </a:prstGeom>
          <a:ln>
            <a:solidFill>
              <a:srgbClr val="FF33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387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22"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1F20F2-AD46-440C-B041-DAFA9D16D9B9}"/>
              </a:ext>
            </a:extLst>
          </p:cNvPr>
          <p:cNvSpPr>
            <a:spLocks noGrp="1"/>
          </p:cNvSpPr>
          <p:nvPr>
            <p:ph type="sldNum" sz="quarter" idx="12"/>
          </p:nvPr>
        </p:nvSpPr>
        <p:spPr/>
        <p:txBody>
          <a:bodyPr/>
          <a:lstStyle/>
          <a:p>
            <a:fld id="{6767FADE-2612-3649-B495-F644A23F288B}" type="slidenum">
              <a:rPr lang="en-US" smtClean="0"/>
              <a:pPr/>
              <a:t>19</a:t>
            </a:fld>
            <a:endParaRPr lang="en-US"/>
          </a:p>
        </p:txBody>
      </p:sp>
      <p:sp>
        <p:nvSpPr>
          <p:cNvPr id="3" name="Title 2">
            <a:extLst>
              <a:ext uri="{FF2B5EF4-FFF2-40B4-BE49-F238E27FC236}">
                <a16:creationId xmlns:a16="http://schemas.microsoft.com/office/drawing/2014/main" id="{CDD52A28-1F0B-4B9F-BE2A-71E14BEFD40B}"/>
              </a:ext>
            </a:extLst>
          </p:cNvPr>
          <p:cNvSpPr>
            <a:spLocks noGrp="1"/>
          </p:cNvSpPr>
          <p:nvPr>
            <p:ph type="title"/>
          </p:nvPr>
        </p:nvSpPr>
        <p:spPr>
          <a:xfrm>
            <a:off x="195093" y="180028"/>
            <a:ext cx="7617258" cy="732950"/>
          </a:xfrm>
        </p:spPr>
        <p:txBody>
          <a:bodyPr>
            <a:normAutofit fontScale="90000"/>
          </a:bodyPr>
          <a:lstStyle/>
          <a:p>
            <a:r>
              <a:rPr lang="en-US" dirty="0">
                <a:solidFill>
                  <a:schemeClr val="tx1"/>
                </a:solidFill>
                <a:latin typeface="Amasis MT Pro Black" panose="02040A04050005020304" pitchFamily="18" charset="0"/>
              </a:rPr>
              <a:t>RECALL -Set Image Path using </a:t>
            </a:r>
            <a:r>
              <a:rPr lang="en-US" dirty="0" err="1">
                <a:solidFill>
                  <a:schemeClr val="tx1"/>
                </a:solidFill>
                <a:latin typeface="Amasis MT Pro Black" panose="02040A04050005020304" pitchFamily="18" charset="0"/>
              </a:rPr>
              <a:t>WebMVCConfigurer</a:t>
            </a:r>
            <a:endParaRPr lang="en-SG" dirty="0">
              <a:solidFill>
                <a:schemeClr val="tx1"/>
              </a:solidFill>
              <a:latin typeface="Amasis MT Pro Black" panose="02040A04050005020304" pitchFamily="18" charset="0"/>
            </a:endParaRPr>
          </a:p>
        </p:txBody>
      </p:sp>
      <p:pic>
        <p:nvPicPr>
          <p:cNvPr id="5" name="Picture 4">
            <a:extLst>
              <a:ext uri="{FF2B5EF4-FFF2-40B4-BE49-F238E27FC236}">
                <a16:creationId xmlns:a16="http://schemas.microsoft.com/office/drawing/2014/main" id="{04FA2656-9355-42C0-B2FE-51124FF1F6C0}"/>
              </a:ext>
            </a:extLst>
          </p:cNvPr>
          <p:cNvPicPr>
            <a:picLocks noChangeAspect="1"/>
          </p:cNvPicPr>
          <p:nvPr/>
        </p:nvPicPr>
        <p:blipFill>
          <a:blip r:embed="rId2"/>
          <a:stretch>
            <a:fillRect/>
          </a:stretch>
        </p:blipFill>
        <p:spPr>
          <a:xfrm>
            <a:off x="0" y="2241182"/>
            <a:ext cx="9144000" cy="2965818"/>
          </a:xfrm>
          <a:prstGeom prst="rect">
            <a:avLst/>
          </a:prstGeom>
          <a:ln>
            <a:solidFill>
              <a:schemeClr val="tx1"/>
            </a:solidFill>
          </a:ln>
        </p:spPr>
      </p:pic>
      <p:sp>
        <p:nvSpPr>
          <p:cNvPr id="6" name="TextBox 5">
            <a:extLst>
              <a:ext uri="{FF2B5EF4-FFF2-40B4-BE49-F238E27FC236}">
                <a16:creationId xmlns:a16="http://schemas.microsoft.com/office/drawing/2014/main" id="{7CF07D6E-805D-48E1-ADBE-2C2D34F689BB}"/>
              </a:ext>
            </a:extLst>
          </p:cNvPr>
          <p:cNvSpPr txBox="1"/>
          <p:nvPr/>
        </p:nvSpPr>
        <p:spPr>
          <a:xfrm>
            <a:off x="258418" y="5340195"/>
            <a:ext cx="3608216" cy="830997"/>
          </a:xfrm>
          <a:prstGeom prst="rect">
            <a:avLst/>
          </a:prstGeom>
          <a:noFill/>
          <a:ln>
            <a:solidFill>
              <a:srgbClr val="FF0000"/>
            </a:solidFill>
          </a:ln>
        </p:spPr>
        <p:txBody>
          <a:bodyPr wrap="square" rtlCol="0">
            <a:spAutoFit/>
          </a:bodyPr>
          <a:lstStyle/>
          <a:p>
            <a:pPr algn="ctr"/>
            <a:r>
              <a:rPr lang="en-US" sz="1200" dirty="0"/>
              <a:t>4. Adds a resource handler to serve static resources. The handler is invoked for requests that match one of the specified </a:t>
            </a:r>
            <a:r>
              <a:rPr lang="en-US" sz="1200" b="1" dirty="0"/>
              <a:t>URL</a:t>
            </a:r>
            <a:r>
              <a:rPr lang="en-US" sz="1200" dirty="0"/>
              <a:t> path patterns.</a:t>
            </a:r>
            <a:endParaRPr lang="en-SG" sz="1200" dirty="0"/>
          </a:p>
        </p:txBody>
      </p:sp>
      <p:sp>
        <p:nvSpPr>
          <p:cNvPr id="7" name="TextBox 6">
            <a:extLst>
              <a:ext uri="{FF2B5EF4-FFF2-40B4-BE49-F238E27FC236}">
                <a16:creationId xmlns:a16="http://schemas.microsoft.com/office/drawing/2014/main" id="{E7465FB1-8F1C-420F-8273-66947435724C}"/>
              </a:ext>
            </a:extLst>
          </p:cNvPr>
          <p:cNvSpPr txBox="1"/>
          <p:nvPr/>
        </p:nvSpPr>
        <p:spPr>
          <a:xfrm>
            <a:off x="5567272" y="5500818"/>
            <a:ext cx="3208979" cy="646331"/>
          </a:xfrm>
          <a:prstGeom prst="rect">
            <a:avLst/>
          </a:prstGeom>
          <a:noFill/>
          <a:ln>
            <a:solidFill>
              <a:srgbClr val="FF0000"/>
            </a:solidFill>
          </a:ln>
        </p:spPr>
        <p:txBody>
          <a:bodyPr wrap="square" rtlCol="0">
            <a:spAutoFit/>
          </a:bodyPr>
          <a:lstStyle/>
          <a:p>
            <a:pPr algn="ctr"/>
            <a:r>
              <a:rPr lang="en-US" sz="1200" dirty="0"/>
              <a:t>5. Adds a resource location from which to serve the files uploaded. The location must point to a valid directory</a:t>
            </a:r>
            <a:endParaRPr lang="en-SG" sz="1200" dirty="0"/>
          </a:p>
        </p:txBody>
      </p:sp>
      <p:cxnSp>
        <p:nvCxnSpPr>
          <p:cNvPr id="9" name="Straight Arrow Connector 8">
            <a:extLst>
              <a:ext uri="{FF2B5EF4-FFF2-40B4-BE49-F238E27FC236}">
                <a16:creationId xmlns:a16="http://schemas.microsoft.com/office/drawing/2014/main" id="{568B3C92-CA83-4A04-AEB3-99A5E285A88D}"/>
              </a:ext>
            </a:extLst>
          </p:cNvPr>
          <p:cNvCxnSpPr>
            <a:cxnSpLocks/>
            <a:stCxn id="6" idx="0"/>
          </p:cNvCxnSpPr>
          <p:nvPr/>
        </p:nvCxnSpPr>
        <p:spPr>
          <a:xfrm flipV="1">
            <a:off x="2062526" y="4810539"/>
            <a:ext cx="170535" cy="5296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DA55748-3E6F-4983-82B6-B2AAE776EB48}"/>
              </a:ext>
            </a:extLst>
          </p:cNvPr>
          <p:cNvCxnSpPr>
            <a:stCxn id="7" idx="0"/>
          </p:cNvCxnSpPr>
          <p:nvPr/>
        </p:nvCxnSpPr>
        <p:spPr>
          <a:xfrm flipH="1" flipV="1">
            <a:off x="5929160" y="4810539"/>
            <a:ext cx="1242602" cy="6902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83AF8F3-7118-456B-961C-E3AF46A6C742}"/>
              </a:ext>
            </a:extLst>
          </p:cNvPr>
          <p:cNvSpPr txBox="1"/>
          <p:nvPr/>
        </p:nvSpPr>
        <p:spPr>
          <a:xfrm>
            <a:off x="4423225" y="1328476"/>
            <a:ext cx="3647349" cy="646331"/>
          </a:xfrm>
          <a:prstGeom prst="rect">
            <a:avLst/>
          </a:prstGeom>
          <a:noFill/>
          <a:ln>
            <a:solidFill>
              <a:srgbClr val="FF0000"/>
            </a:solidFill>
          </a:ln>
        </p:spPr>
        <p:txBody>
          <a:bodyPr wrap="square" rtlCol="0">
            <a:spAutoFit/>
          </a:bodyPr>
          <a:lstStyle/>
          <a:p>
            <a:pPr algn="ctr"/>
            <a:r>
              <a:rPr lang="en-US" sz="1200" dirty="0"/>
              <a:t>2. The </a:t>
            </a:r>
            <a:r>
              <a:rPr lang="en-US" sz="1200" dirty="0" err="1"/>
              <a:t>WebMvcConfigurer</a:t>
            </a:r>
            <a:r>
              <a:rPr lang="en-US" sz="1200" dirty="0"/>
              <a:t> is implemented here so that we can override the </a:t>
            </a:r>
            <a:r>
              <a:rPr lang="en-US" sz="1200" dirty="0" err="1"/>
              <a:t>addResourceHandlers</a:t>
            </a:r>
            <a:r>
              <a:rPr lang="en-US" sz="1200" dirty="0"/>
              <a:t> method to customize it for our purpose. </a:t>
            </a:r>
            <a:endParaRPr lang="en-SG" sz="1200" dirty="0"/>
          </a:p>
        </p:txBody>
      </p:sp>
      <p:sp>
        <p:nvSpPr>
          <p:cNvPr id="14" name="TextBox 13">
            <a:extLst>
              <a:ext uri="{FF2B5EF4-FFF2-40B4-BE49-F238E27FC236}">
                <a16:creationId xmlns:a16="http://schemas.microsoft.com/office/drawing/2014/main" id="{740DEC73-C2B3-4E41-84EE-3D221CDA9C22}"/>
              </a:ext>
            </a:extLst>
          </p:cNvPr>
          <p:cNvSpPr txBox="1"/>
          <p:nvPr/>
        </p:nvSpPr>
        <p:spPr>
          <a:xfrm>
            <a:off x="5321857" y="2364836"/>
            <a:ext cx="3699807" cy="1938992"/>
          </a:xfrm>
          <a:prstGeom prst="rect">
            <a:avLst/>
          </a:prstGeom>
          <a:solidFill>
            <a:schemeClr val="bg1"/>
          </a:solidFill>
          <a:ln>
            <a:solidFill>
              <a:srgbClr val="FF0000"/>
            </a:solidFill>
          </a:ln>
        </p:spPr>
        <p:txBody>
          <a:bodyPr wrap="square" rtlCol="0">
            <a:spAutoFit/>
          </a:bodyPr>
          <a:lstStyle/>
          <a:p>
            <a:pPr algn="ctr"/>
            <a:r>
              <a:rPr lang="en-US" sz="1200" dirty="0"/>
              <a:t>3. Stores registrations of resource handlers for serving static resources such as images, </a:t>
            </a:r>
            <a:r>
              <a:rPr lang="en-US" sz="1200" dirty="0" err="1"/>
              <a:t>css</a:t>
            </a:r>
            <a:r>
              <a:rPr lang="en-US" sz="1200" dirty="0"/>
              <a:t> files and others through Spring MVC. Resources can be served out of locations under web application root, from the </a:t>
            </a:r>
            <a:r>
              <a:rPr lang="en-US" sz="1200" dirty="0" err="1"/>
              <a:t>classpath</a:t>
            </a:r>
            <a:r>
              <a:rPr lang="en-US" sz="1200" dirty="0"/>
              <a:t>, and others.</a:t>
            </a:r>
          </a:p>
          <a:p>
            <a:pPr algn="ctr"/>
            <a:endParaRPr lang="en-US" sz="1200" dirty="0"/>
          </a:p>
          <a:p>
            <a:pPr algn="ctr"/>
            <a:r>
              <a:rPr lang="en-US" sz="1200" dirty="0"/>
              <a:t>Without adding a resource handler to the registry, we will not be able to access the resource, which resulted in our image not appearing on the website when we browsed to it earlier.</a:t>
            </a:r>
            <a:endParaRPr lang="en-SG" sz="1200" dirty="0"/>
          </a:p>
        </p:txBody>
      </p:sp>
      <p:sp>
        <p:nvSpPr>
          <p:cNvPr id="15" name="TextBox 14">
            <a:extLst>
              <a:ext uri="{FF2B5EF4-FFF2-40B4-BE49-F238E27FC236}">
                <a16:creationId xmlns:a16="http://schemas.microsoft.com/office/drawing/2014/main" id="{6E87A2CB-105C-4264-A423-77BE43F72DA0}"/>
              </a:ext>
            </a:extLst>
          </p:cNvPr>
          <p:cNvSpPr txBox="1"/>
          <p:nvPr/>
        </p:nvSpPr>
        <p:spPr>
          <a:xfrm>
            <a:off x="124225" y="1287484"/>
            <a:ext cx="3742409" cy="830997"/>
          </a:xfrm>
          <a:prstGeom prst="rect">
            <a:avLst/>
          </a:prstGeom>
          <a:noFill/>
          <a:ln>
            <a:solidFill>
              <a:srgbClr val="FF0000"/>
            </a:solidFill>
          </a:ln>
        </p:spPr>
        <p:txBody>
          <a:bodyPr wrap="square" rtlCol="0">
            <a:spAutoFit/>
          </a:bodyPr>
          <a:lstStyle/>
          <a:p>
            <a:pPr algn="ctr"/>
            <a:r>
              <a:rPr lang="en-US" sz="1200" b="1" dirty="0"/>
              <a:t>1. @Configuration </a:t>
            </a:r>
            <a:r>
              <a:rPr lang="en-US" sz="1200" dirty="0"/>
              <a:t>annotation is used here to indicate to Spring that this class should be instantiated and any dependencies should be injected</a:t>
            </a:r>
            <a:endParaRPr lang="en-SG" sz="1200" dirty="0"/>
          </a:p>
        </p:txBody>
      </p:sp>
      <p:cxnSp>
        <p:nvCxnSpPr>
          <p:cNvPr id="17" name="Straight Arrow Connector 16">
            <a:extLst>
              <a:ext uri="{FF2B5EF4-FFF2-40B4-BE49-F238E27FC236}">
                <a16:creationId xmlns:a16="http://schemas.microsoft.com/office/drawing/2014/main" id="{A5DA5EDF-8A9C-4181-971A-A0E7132C54C7}"/>
              </a:ext>
            </a:extLst>
          </p:cNvPr>
          <p:cNvCxnSpPr>
            <a:cxnSpLocks/>
            <a:stCxn id="15" idx="2"/>
          </p:cNvCxnSpPr>
          <p:nvPr/>
        </p:nvCxnSpPr>
        <p:spPr>
          <a:xfrm flipH="1">
            <a:off x="1083365" y="2118481"/>
            <a:ext cx="912065" cy="9129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D571A2E-E19F-4EFF-8D98-B7C42503ED95}"/>
              </a:ext>
            </a:extLst>
          </p:cNvPr>
          <p:cNvCxnSpPr/>
          <p:nvPr/>
        </p:nvCxnSpPr>
        <p:spPr>
          <a:xfrm flipH="1">
            <a:off x="4273826" y="1974807"/>
            <a:ext cx="397565" cy="12355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92B19B4-4D2B-4B18-BFCC-054F71611A0B}"/>
              </a:ext>
            </a:extLst>
          </p:cNvPr>
          <p:cNvCxnSpPr>
            <a:stCxn id="14" idx="1"/>
          </p:cNvCxnSpPr>
          <p:nvPr/>
        </p:nvCxnSpPr>
        <p:spPr>
          <a:xfrm flipH="1">
            <a:off x="4423225" y="3334332"/>
            <a:ext cx="898632" cy="2039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2</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Welcome and 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163" y="1650999"/>
            <a:ext cx="7477125" cy="4569047"/>
          </a:xfrm>
        </p:spPr>
        <p:txBody>
          <a:bodyPr/>
          <a:lstStyle/>
          <a:p>
            <a:pPr marL="0" indent="0">
              <a:buNone/>
            </a:pPr>
            <a:r>
              <a:rPr lang="en-US" sz="2400" dirty="0">
                <a:latin typeface="Amasis MT Pro" panose="02040504050005020304" pitchFamily="18" charset="0"/>
              </a:rPr>
              <a:t>Please ensure that:</a:t>
            </a:r>
          </a:p>
          <a:p>
            <a:r>
              <a:rPr lang="en-US" sz="2400" dirty="0">
                <a:latin typeface="Amasis MT Pro" panose="02040504050005020304" pitchFamily="18" charset="0"/>
              </a:rPr>
              <a:t>Attendance has been captured (via QR code scanning)</a:t>
            </a:r>
          </a:p>
          <a:p>
            <a:endParaRPr lang="en-US" sz="2400" dirty="0">
              <a:latin typeface="Amasis MT Pro" panose="02040504050005020304" pitchFamily="18" charset="0"/>
            </a:endParaRPr>
          </a:p>
          <a:p>
            <a:r>
              <a:rPr lang="en-US" sz="2400" dirty="0">
                <a:latin typeface="Amasis MT Pro" panose="02040504050005020304" pitchFamily="18" charset="0"/>
              </a:rPr>
              <a:t>A learning laptop is with you</a:t>
            </a:r>
          </a:p>
          <a:p>
            <a:endParaRPr lang="en-US" sz="2400" dirty="0">
              <a:latin typeface="Amasis MT Pro" panose="02040504050005020304" pitchFamily="18" charset="0"/>
            </a:endParaRPr>
          </a:p>
          <a:p>
            <a:r>
              <a:rPr lang="en-US" sz="2400" dirty="0">
                <a:latin typeface="Amasis MT Pro" panose="02040504050005020304" pitchFamily="18" charset="0"/>
              </a:rPr>
              <a:t>Good view on the display</a:t>
            </a:r>
          </a:p>
          <a:p>
            <a:endParaRPr lang="en-US" sz="2400" dirty="0">
              <a:latin typeface="Amasis MT Pro" panose="02040504050005020304" pitchFamily="18" charset="0"/>
            </a:endParaRPr>
          </a:p>
          <a:p>
            <a:r>
              <a:rPr lang="en-US" sz="2400" dirty="0">
                <a:latin typeface="Amasis MT Pro" panose="02040504050005020304" pitchFamily="18" charset="0"/>
              </a:rPr>
              <a:t>Course materials are also available at: </a:t>
            </a:r>
            <a:r>
              <a:rPr lang="en-US" sz="1400" dirty="0">
                <a:latin typeface="Amasis MT Pro" panose="02040504050005020304" pitchFamily="18" charset="0"/>
                <a:hlinkClick r:id="rId3"/>
              </a:rPr>
              <a:t>https://github.com/kavithamuniraj/CETSpringBootAY2022</a:t>
            </a:r>
            <a:endParaRPr lang="en-US" sz="1400" dirty="0">
              <a:latin typeface="Amasis MT Pro" panose="02040504050005020304" pitchFamily="18" charset="0"/>
            </a:endParaRPr>
          </a:p>
          <a:p>
            <a:endParaRPr lang="en-US" sz="2400" dirty="0">
              <a:latin typeface="Amasis MT Pro" panose="02040504050005020304" pitchFamily="18" charset="0"/>
            </a:endParaRPr>
          </a:p>
        </p:txBody>
      </p:sp>
    </p:spTree>
    <p:extLst>
      <p:ext uri="{BB962C8B-B14F-4D97-AF65-F5344CB8AC3E}">
        <p14:creationId xmlns:p14="http://schemas.microsoft.com/office/powerpoint/2010/main" val="4003521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3E8B6A0-5E7F-4E78-83BD-B2C514C6E4C4}"/>
              </a:ext>
            </a:extLst>
          </p:cNvPr>
          <p:cNvPicPr>
            <a:picLocks noChangeAspect="1"/>
          </p:cNvPicPr>
          <p:nvPr/>
        </p:nvPicPr>
        <p:blipFill>
          <a:blip r:embed="rId2"/>
          <a:stretch>
            <a:fillRect/>
          </a:stretch>
        </p:blipFill>
        <p:spPr>
          <a:xfrm>
            <a:off x="243075" y="1895963"/>
            <a:ext cx="6824010" cy="2546590"/>
          </a:xfrm>
          <a:prstGeom prst="rect">
            <a:avLst/>
          </a:prstGeom>
          <a:ln>
            <a:solidFill>
              <a:schemeClr val="tx1"/>
            </a:solidFill>
          </a:ln>
        </p:spPr>
      </p:pic>
      <p:pic>
        <p:nvPicPr>
          <p:cNvPr id="15" name="Picture 14">
            <a:extLst>
              <a:ext uri="{FF2B5EF4-FFF2-40B4-BE49-F238E27FC236}">
                <a16:creationId xmlns:a16="http://schemas.microsoft.com/office/drawing/2014/main" id="{9ACDB3B1-4DBB-40F9-9A60-CE149521AFE4}"/>
              </a:ext>
            </a:extLst>
          </p:cNvPr>
          <p:cNvPicPr>
            <a:picLocks noChangeAspect="1"/>
          </p:cNvPicPr>
          <p:nvPr/>
        </p:nvPicPr>
        <p:blipFill rotWithShape="1">
          <a:blip r:embed="rId3"/>
          <a:srcRect t="53077" b="5686"/>
          <a:stretch/>
        </p:blipFill>
        <p:spPr>
          <a:xfrm>
            <a:off x="2732881" y="5143499"/>
            <a:ext cx="6223001" cy="1064752"/>
          </a:xfrm>
          <a:prstGeom prst="rect">
            <a:avLst/>
          </a:prstGeom>
          <a:ln>
            <a:solidFill>
              <a:schemeClr val="tx1"/>
            </a:solidFill>
          </a:ln>
        </p:spPr>
      </p:pic>
      <p:sp>
        <p:nvSpPr>
          <p:cNvPr id="2" name="Slide Number Placeholder 1">
            <a:extLst>
              <a:ext uri="{FF2B5EF4-FFF2-40B4-BE49-F238E27FC236}">
                <a16:creationId xmlns:a16="http://schemas.microsoft.com/office/drawing/2014/main" id="{275B68CF-D144-4990-A35E-B9571F860F93}"/>
              </a:ext>
            </a:extLst>
          </p:cNvPr>
          <p:cNvSpPr>
            <a:spLocks noGrp="1"/>
          </p:cNvSpPr>
          <p:nvPr>
            <p:ph type="sldNum" sz="quarter" idx="12"/>
          </p:nvPr>
        </p:nvSpPr>
        <p:spPr/>
        <p:txBody>
          <a:bodyPr/>
          <a:lstStyle/>
          <a:p>
            <a:fld id="{6767FADE-2612-3649-B495-F644A23F288B}" type="slidenum">
              <a:rPr lang="en-US" smtClean="0"/>
              <a:pPr/>
              <a:t>20</a:t>
            </a:fld>
            <a:endParaRPr lang="en-US"/>
          </a:p>
        </p:txBody>
      </p:sp>
      <p:sp>
        <p:nvSpPr>
          <p:cNvPr id="7" name="TextBox 6">
            <a:extLst>
              <a:ext uri="{FF2B5EF4-FFF2-40B4-BE49-F238E27FC236}">
                <a16:creationId xmlns:a16="http://schemas.microsoft.com/office/drawing/2014/main" id="{D9E03103-9657-458C-9A4B-766FCD730057}"/>
              </a:ext>
            </a:extLst>
          </p:cNvPr>
          <p:cNvSpPr txBox="1"/>
          <p:nvPr/>
        </p:nvSpPr>
        <p:spPr>
          <a:xfrm>
            <a:off x="200615" y="1508128"/>
            <a:ext cx="2747868" cy="369332"/>
          </a:xfrm>
          <a:prstGeom prst="rect">
            <a:avLst/>
          </a:prstGeom>
          <a:noFill/>
        </p:spPr>
        <p:txBody>
          <a:bodyPr wrap="none" rtlCol="0">
            <a:spAutoFit/>
          </a:bodyPr>
          <a:lstStyle/>
          <a:p>
            <a:r>
              <a:rPr lang="en-US" b="1" dirty="0"/>
              <a:t>CategoryController.java</a:t>
            </a:r>
            <a:endParaRPr lang="en-SG" b="1" dirty="0"/>
          </a:p>
        </p:txBody>
      </p:sp>
      <p:sp>
        <p:nvSpPr>
          <p:cNvPr id="8" name="TextBox 7">
            <a:extLst>
              <a:ext uri="{FF2B5EF4-FFF2-40B4-BE49-F238E27FC236}">
                <a16:creationId xmlns:a16="http://schemas.microsoft.com/office/drawing/2014/main" id="{A870E17C-4C20-4B22-9CDE-C02459D69861}"/>
              </a:ext>
            </a:extLst>
          </p:cNvPr>
          <p:cNvSpPr txBox="1"/>
          <p:nvPr/>
        </p:nvSpPr>
        <p:spPr>
          <a:xfrm>
            <a:off x="6388243" y="4714916"/>
            <a:ext cx="2522678" cy="369332"/>
          </a:xfrm>
          <a:prstGeom prst="rect">
            <a:avLst/>
          </a:prstGeom>
          <a:noFill/>
        </p:spPr>
        <p:txBody>
          <a:bodyPr wrap="none" rtlCol="0">
            <a:spAutoFit/>
          </a:bodyPr>
          <a:lstStyle/>
          <a:p>
            <a:r>
              <a:rPr lang="en-US" b="1" dirty="0"/>
              <a:t>view_categories.html</a:t>
            </a:r>
            <a:endParaRPr lang="en-SG" b="1" dirty="0"/>
          </a:p>
        </p:txBody>
      </p:sp>
      <p:sp>
        <p:nvSpPr>
          <p:cNvPr id="10" name="Rectangle 9">
            <a:extLst>
              <a:ext uri="{FF2B5EF4-FFF2-40B4-BE49-F238E27FC236}">
                <a16:creationId xmlns:a16="http://schemas.microsoft.com/office/drawing/2014/main" id="{09C57ED5-2105-4900-9DC1-EB9BCD93EDDA}"/>
              </a:ext>
            </a:extLst>
          </p:cNvPr>
          <p:cNvSpPr/>
          <p:nvPr/>
        </p:nvSpPr>
        <p:spPr>
          <a:xfrm>
            <a:off x="2636207" y="1923385"/>
            <a:ext cx="436601" cy="159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7017B9A3-9490-4A81-A206-0743C7EAC1CF}"/>
              </a:ext>
            </a:extLst>
          </p:cNvPr>
          <p:cNvSpPr/>
          <p:nvPr/>
        </p:nvSpPr>
        <p:spPr>
          <a:xfrm>
            <a:off x="2469726" y="2074458"/>
            <a:ext cx="2346823" cy="159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3" name="Straight Arrow Connector 22">
            <a:extLst>
              <a:ext uri="{FF2B5EF4-FFF2-40B4-BE49-F238E27FC236}">
                <a16:creationId xmlns:a16="http://schemas.microsoft.com/office/drawing/2014/main" id="{7CFF60FA-FF04-4732-ABAC-21FFDAC1BE52}"/>
              </a:ext>
            </a:extLst>
          </p:cNvPr>
          <p:cNvCxnSpPr>
            <a:cxnSpLocks/>
            <a:stCxn id="22" idx="3"/>
            <a:endCxn id="28" idx="1"/>
          </p:cNvCxnSpPr>
          <p:nvPr/>
        </p:nvCxnSpPr>
        <p:spPr>
          <a:xfrm flipH="1">
            <a:off x="4100363" y="4479894"/>
            <a:ext cx="1725818" cy="13585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8095262-B770-4953-8039-1700888D0369}"/>
              </a:ext>
            </a:extLst>
          </p:cNvPr>
          <p:cNvSpPr txBox="1"/>
          <p:nvPr/>
        </p:nvSpPr>
        <p:spPr>
          <a:xfrm>
            <a:off x="3453607" y="694196"/>
            <a:ext cx="2390775" cy="861774"/>
          </a:xfrm>
          <a:prstGeom prst="rect">
            <a:avLst/>
          </a:prstGeom>
          <a:solidFill>
            <a:schemeClr val="accent2">
              <a:lumMod val="40000"/>
              <a:lumOff val="60000"/>
            </a:schemeClr>
          </a:solidFill>
          <a:ln>
            <a:solidFill>
              <a:srgbClr val="FF0000"/>
            </a:solidFill>
          </a:ln>
        </p:spPr>
        <p:txBody>
          <a:bodyPr wrap="square" rtlCol="0">
            <a:spAutoFit/>
          </a:bodyPr>
          <a:lstStyle/>
          <a:p>
            <a:r>
              <a:rPr lang="en-US" sz="1000" dirty="0"/>
              <a:t>The </a:t>
            </a:r>
            <a:r>
              <a:rPr lang="en-US" sz="1000" b="1" dirty="0"/>
              <a:t>@</a:t>
            </a:r>
            <a:r>
              <a:rPr lang="en-US" sz="1000" b="1" dirty="0" err="1"/>
              <a:t>PathVariable</a:t>
            </a:r>
            <a:r>
              <a:rPr lang="en-US" sz="1000" b="1" dirty="0"/>
              <a:t> </a:t>
            </a:r>
            <a:r>
              <a:rPr lang="en-US" sz="1000" dirty="0"/>
              <a:t>is used to handle template variables in the request URI mapping, in this case, the item </a:t>
            </a:r>
            <a:r>
              <a:rPr lang="en-US" sz="1000" b="1" dirty="0"/>
              <a:t>id</a:t>
            </a:r>
            <a:r>
              <a:rPr lang="en-US" sz="1000" dirty="0"/>
              <a:t>. This will then be set as a method parameter, in this case also named id.</a:t>
            </a:r>
            <a:endParaRPr lang="en-SG" sz="1000" dirty="0"/>
          </a:p>
        </p:txBody>
      </p:sp>
      <p:sp>
        <p:nvSpPr>
          <p:cNvPr id="28" name="Rectangle 27">
            <a:extLst>
              <a:ext uri="{FF2B5EF4-FFF2-40B4-BE49-F238E27FC236}">
                <a16:creationId xmlns:a16="http://schemas.microsoft.com/office/drawing/2014/main" id="{5415E511-D3A6-458B-A03F-B6D7BAA68CFD}"/>
              </a:ext>
            </a:extLst>
          </p:cNvPr>
          <p:cNvSpPr/>
          <p:nvPr/>
        </p:nvSpPr>
        <p:spPr>
          <a:xfrm>
            <a:off x="4100363" y="5742815"/>
            <a:ext cx="3661404" cy="19130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29" name="Picture 28">
            <a:extLst>
              <a:ext uri="{FF2B5EF4-FFF2-40B4-BE49-F238E27FC236}">
                <a16:creationId xmlns:a16="http://schemas.microsoft.com/office/drawing/2014/main" id="{30EDF402-CEFF-447F-9243-D742025F83D2}"/>
              </a:ext>
            </a:extLst>
          </p:cNvPr>
          <p:cNvPicPr>
            <a:picLocks noChangeAspect="1"/>
          </p:cNvPicPr>
          <p:nvPr/>
        </p:nvPicPr>
        <p:blipFill>
          <a:blip r:embed="rId4"/>
          <a:stretch>
            <a:fillRect/>
          </a:stretch>
        </p:blipFill>
        <p:spPr>
          <a:xfrm>
            <a:off x="5175134" y="1615221"/>
            <a:ext cx="3526448" cy="2544267"/>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60434740-149A-44A8-8E1F-9CC53157FD0D}"/>
              </a:ext>
            </a:extLst>
          </p:cNvPr>
          <p:cNvCxnSpPr>
            <a:cxnSpLocks/>
            <a:endCxn id="27" idx="2"/>
          </p:cNvCxnSpPr>
          <p:nvPr/>
        </p:nvCxnSpPr>
        <p:spPr>
          <a:xfrm flipV="1">
            <a:off x="7265917" y="2208462"/>
            <a:ext cx="580581" cy="35343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8BC42FA1-EC16-407D-AE94-9AAF2270148F}"/>
              </a:ext>
            </a:extLst>
          </p:cNvPr>
          <p:cNvSpPr/>
          <p:nvPr/>
        </p:nvSpPr>
        <p:spPr>
          <a:xfrm>
            <a:off x="7761766" y="1936085"/>
            <a:ext cx="169463" cy="2723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1" name="Straight Arrow Connector 20">
            <a:extLst>
              <a:ext uri="{FF2B5EF4-FFF2-40B4-BE49-F238E27FC236}">
                <a16:creationId xmlns:a16="http://schemas.microsoft.com/office/drawing/2014/main" id="{E575C673-D13C-46E8-9577-826EFF29A07F}"/>
              </a:ext>
            </a:extLst>
          </p:cNvPr>
          <p:cNvCxnSpPr>
            <a:cxnSpLocks/>
            <a:stCxn id="26" idx="3"/>
            <a:endCxn id="27" idx="1"/>
          </p:cNvCxnSpPr>
          <p:nvPr/>
        </p:nvCxnSpPr>
        <p:spPr>
          <a:xfrm>
            <a:off x="5844382" y="1125083"/>
            <a:ext cx="1917384" cy="9471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16158655-0C9A-48C7-A590-3741546AA0C7}"/>
              </a:ext>
            </a:extLst>
          </p:cNvPr>
          <p:cNvSpPr/>
          <p:nvPr/>
        </p:nvSpPr>
        <p:spPr>
          <a:xfrm>
            <a:off x="6134986" y="5742815"/>
            <a:ext cx="1626780" cy="191309"/>
          </a:xfrm>
          <a:prstGeom prst="rect">
            <a:avLst/>
          </a:prstGeom>
          <a:solidFill>
            <a:srgbClr val="FFFF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34" name="Straight Arrow Connector 33">
            <a:extLst>
              <a:ext uri="{FF2B5EF4-FFF2-40B4-BE49-F238E27FC236}">
                <a16:creationId xmlns:a16="http://schemas.microsoft.com/office/drawing/2014/main" id="{81DBBC8F-D068-4560-A0AE-768BD56CC30C}"/>
              </a:ext>
            </a:extLst>
          </p:cNvPr>
          <p:cNvCxnSpPr>
            <a:cxnSpLocks/>
            <a:stCxn id="26" idx="2"/>
            <a:endCxn id="10" idx="3"/>
          </p:cNvCxnSpPr>
          <p:nvPr/>
        </p:nvCxnSpPr>
        <p:spPr>
          <a:xfrm flipH="1">
            <a:off x="3072808" y="1555970"/>
            <a:ext cx="1576187" cy="4471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7C6598B-65A8-44B9-8359-1E0DBE3E6416}"/>
              </a:ext>
            </a:extLst>
          </p:cNvPr>
          <p:cNvCxnSpPr>
            <a:cxnSpLocks/>
            <a:stCxn id="26" idx="2"/>
            <a:endCxn id="18" idx="0"/>
          </p:cNvCxnSpPr>
          <p:nvPr/>
        </p:nvCxnSpPr>
        <p:spPr>
          <a:xfrm flipH="1">
            <a:off x="3643138" y="1555970"/>
            <a:ext cx="1005857" cy="5184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itle 2">
            <a:extLst>
              <a:ext uri="{FF2B5EF4-FFF2-40B4-BE49-F238E27FC236}">
                <a16:creationId xmlns:a16="http://schemas.microsoft.com/office/drawing/2014/main" id="{D4FA4D80-138D-E88E-6E59-98CE6CCEDB7F}"/>
              </a:ext>
            </a:extLst>
          </p:cNvPr>
          <p:cNvSpPr>
            <a:spLocks noGrp="1"/>
          </p:cNvSpPr>
          <p:nvPr>
            <p:ph type="title"/>
          </p:nvPr>
        </p:nvSpPr>
        <p:spPr>
          <a:xfrm>
            <a:off x="44646" y="127996"/>
            <a:ext cx="6211928" cy="604593"/>
          </a:xfrm>
        </p:spPr>
        <p:txBody>
          <a:bodyPr/>
          <a:lstStyle/>
          <a:p>
            <a:r>
              <a:rPr lang="en-US" dirty="0">
                <a:solidFill>
                  <a:schemeClr val="tx1"/>
                </a:solidFill>
                <a:latin typeface="Amasis MT Pro Black" panose="02040A04050005020304" pitchFamily="18" charset="0"/>
              </a:rPr>
              <a:t>RECALL - Update Category</a:t>
            </a:r>
            <a:endParaRPr lang="en-SG" dirty="0">
              <a:solidFill>
                <a:schemeClr val="tx1"/>
              </a:solidFill>
              <a:latin typeface="Amasis MT Pro Black" panose="02040A04050005020304" pitchFamily="18" charset="0"/>
            </a:endParaRPr>
          </a:p>
        </p:txBody>
      </p:sp>
      <p:pic>
        <p:nvPicPr>
          <p:cNvPr id="17" name="Picture 16">
            <a:extLst>
              <a:ext uri="{FF2B5EF4-FFF2-40B4-BE49-F238E27FC236}">
                <a16:creationId xmlns:a16="http://schemas.microsoft.com/office/drawing/2014/main" id="{3F4225A0-B446-B83E-7F14-FB4894593A6F}"/>
              </a:ext>
            </a:extLst>
          </p:cNvPr>
          <p:cNvPicPr>
            <a:picLocks noChangeAspect="1"/>
          </p:cNvPicPr>
          <p:nvPr/>
        </p:nvPicPr>
        <p:blipFill>
          <a:blip r:embed="rId5"/>
          <a:stretch>
            <a:fillRect/>
          </a:stretch>
        </p:blipFill>
        <p:spPr>
          <a:xfrm>
            <a:off x="254975" y="4496100"/>
            <a:ext cx="3161648" cy="1701039"/>
          </a:xfrm>
          <a:prstGeom prst="rect">
            <a:avLst/>
          </a:prstGeom>
        </p:spPr>
      </p:pic>
      <p:cxnSp>
        <p:nvCxnSpPr>
          <p:cNvPr id="31" name="Straight Arrow Connector 30">
            <a:extLst>
              <a:ext uri="{FF2B5EF4-FFF2-40B4-BE49-F238E27FC236}">
                <a16:creationId xmlns:a16="http://schemas.microsoft.com/office/drawing/2014/main" id="{C3C9B205-0558-1C97-815F-9DA27F667DDA}"/>
              </a:ext>
            </a:extLst>
          </p:cNvPr>
          <p:cNvCxnSpPr>
            <a:cxnSpLocks/>
          </p:cNvCxnSpPr>
          <p:nvPr/>
        </p:nvCxnSpPr>
        <p:spPr>
          <a:xfrm>
            <a:off x="2404872" y="5742815"/>
            <a:ext cx="1610760" cy="19130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2CB7418-4A8E-F896-322D-BE077460FA37}"/>
              </a:ext>
            </a:extLst>
          </p:cNvPr>
          <p:cNvCxnSpPr>
            <a:cxnSpLocks/>
          </p:cNvCxnSpPr>
          <p:nvPr/>
        </p:nvCxnSpPr>
        <p:spPr>
          <a:xfrm>
            <a:off x="2494476" y="3008781"/>
            <a:ext cx="2726718" cy="164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DEC2914-1653-427B-8FC4-BE021F91C975}"/>
              </a:ext>
            </a:extLst>
          </p:cNvPr>
          <p:cNvSpPr txBox="1"/>
          <p:nvPr/>
        </p:nvSpPr>
        <p:spPr>
          <a:xfrm>
            <a:off x="3674788" y="4049007"/>
            <a:ext cx="2151393" cy="861774"/>
          </a:xfrm>
          <a:prstGeom prst="rect">
            <a:avLst/>
          </a:prstGeom>
          <a:solidFill>
            <a:schemeClr val="accent2">
              <a:lumMod val="40000"/>
              <a:lumOff val="60000"/>
            </a:schemeClr>
          </a:solidFill>
          <a:ln>
            <a:solidFill>
              <a:srgbClr val="FF0000"/>
            </a:solidFill>
          </a:ln>
        </p:spPr>
        <p:txBody>
          <a:bodyPr wrap="square" rtlCol="0">
            <a:spAutoFit/>
          </a:bodyPr>
          <a:lstStyle/>
          <a:p>
            <a:pPr algn="ctr"/>
            <a:r>
              <a:rPr lang="en-US" sz="1000" dirty="0"/>
              <a:t>As we use the </a:t>
            </a:r>
            <a:r>
              <a:rPr lang="en-US" sz="1000" dirty="0" err="1"/>
              <a:t>thymeleaf</a:t>
            </a:r>
            <a:r>
              <a:rPr lang="en-US" sz="1000" dirty="0"/>
              <a:t> link expression to help us include parameters, we pre-fix the </a:t>
            </a:r>
            <a:r>
              <a:rPr lang="en-US" sz="1000" b="1" dirty="0" err="1"/>
              <a:t>href</a:t>
            </a:r>
            <a:r>
              <a:rPr lang="en-US" sz="1000" dirty="0"/>
              <a:t> with </a:t>
            </a:r>
            <a:r>
              <a:rPr lang="en-US" sz="1000" b="1" dirty="0" err="1"/>
              <a:t>th</a:t>
            </a:r>
            <a:r>
              <a:rPr lang="en-US" sz="1000" b="1" dirty="0"/>
              <a:t>: </a:t>
            </a:r>
            <a:r>
              <a:rPr lang="en-US" sz="1000" dirty="0"/>
              <a:t>to indicate this to be processed by </a:t>
            </a:r>
            <a:r>
              <a:rPr lang="en-US" sz="1000" dirty="0" err="1"/>
              <a:t>thymeleaf</a:t>
            </a:r>
            <a:r>
              <a:rPr lang="en-US" sz="1000" dirty="0"/>
              <a:t>.</a:t>
            </a:r>
            <a:endParaRPr lang="en-SG" sz="1000" dirty="0"/>
          </a:p>
        </p:txBody>
      </p:sp>
    </p:spTree>
    <p:extLst>
      <p:ext uri="{BB962C8B-B14F-4D97-AF65-F5344CB8AC3E}">
        <p14:creationId xmlns:p14="http://schemas.microsoft.com/office/powerpoint/2010/main" val="201924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79156-2721-43A9-A3C4-F227BCD538C0}"/>
              </a:ext>
            </a:extLst>
          </p:cNvPr>
          <p:cNvPicPr>
            <a:picLocks noChangeAspect="1"/>
          </p:cNvPicPr>
          <p:nvPr/>
        </p:nvPicPr>
        <p:blipFill>
          <a:blip r:embed="rId2"/>
          <a:stretch>
            <a:fillRect/>
          </a:stretch>
        </p:blipFill>
        <p:spPr>
          <a:xfrm>
            <a:off x="167952" y="2028386"/>
            <a:ext cx="6824010" cy="2546590"/>
          </a:xfrm>
          <a:prstGeom prst="rect">
            <a:avLst/>
          </a:prstGeom>
          <a:ln>
            <a:solidFill>
              <a:schemeClr val="tx1"/>
            </a:solidFill>
          </a:ln>
        </p:spPr>
      </p:pic>
      <p:sp>
        <p:nvSpPr>
          <p:cNvPr id="2" name="Slide Number Placeholder 1">
            <a:extLst>
              <a:ext uri="{FF2B5EF4-FFF2-40B4-BE49-F238E27FC236}">
                <a16:creationId xmlns:a16="http://schemas.microsoft.com/office/drawing/2014/main" id="{275B68CF-D144-4990-A35E-B9571F860F93}"/>
              </a:ext>
            </a:extLst>
          </p:cNvPr>
          <p:cNvSpPr>
            <a:spLocks noGrp="1"/>
          </p:cNvSpPr>
          <p:nvPr>
            <p:ph type="sldNum" sz="quarter" idx="12"/>
          </p:nvPr>
        </p:nvSpPr>
        <p:spPr/>
        <p:txBody>
          <a:bodyPr/>
          <a:lstStyle/>
          <a:p>
            <a:fld id="{6767FADE-2612-3649-B495-F644A23F288B}" type="slidenum">
              <a:rPr lang="en-US" smtClean="0"/>
              <a:pPr/>
              <a:t>21</a:t>
            </a:fld>
            <a:endParaRPr lang="en-US"/>
          </a:p>
        </p:txBody>
      </p:sp>
      <p:sp>
        <p:nvSpPr>
          <p:cNvPr id="7" name="TextBox 6">
            <a:extLst>
              <a:ext uri="{FF2B5EF4-FFF2-40B4-BE49-F238E27FC236}">
                <a16:creationId xmlns:a16="http://schemas.microsoft.com/office/drawing/2014/main" id="{D9E03103-9657-458C-9A4B-766FCD730057}"/>
              </a:ext>
            </a:extLst>
          </p:cNvPr>
          <p:cNvSpPr txBox="1"/>
          <p:nvPr/>
        </p:nvSpPr>
        <p:spPr>
          <a:xfrm>
            <a:off x="200615" y="1508128"/>
            <a:ext cx="2747868" cy="369332"/>
          </a:xfrm>
          <a:prstGeom prst="rect">
            <a:avLst/>
          </a:prstGeom>
          <a:noFill/>
        </p:spPr>
        <p:txBody>
          <a:bodyPr wrap="none" rtlCol="0">
            <a:spAutoFit/>
          </a:bodyPr>
          <a:lstStyle/>
          <a:p>
            <a:r>
              <a:rPr lang="en-US" b="1" dirty="0"/>
              <a:t>CategoryController.java</a:t>
            </a:r>
            <a:endParaRPr lang="en-SG" b="1" dirty="0"/>
          </a:p>
        </p:txBody>
      </p:sp>
      <p:sp>
        <p:nvSpPr>
          <p:cNvPr id="14" name="TextBox 13">
            <a:extLst>
              <a:ext uri="{FF2B5EF4-FFF2-40B4-BE49-F238E27FC236}">
                <a16:creationId xmlns:a16="http://schemas.microsoft.com/office/drawing/2014/main" id="{F0D0AB5E-E587-4926-ADF0-1786CE8A19D9}"/>
              </a:ext>
            </a:extLst>
          </p:cNvPr>
          <p:cNvSpPr txBox="1"/>
          <p:nvPr/>
        </p:nvSpPr>
        <p:spPr>
          <a:xfrm>
            <a:off x="519764" y="5077257"/>
            <a:ext cx="2812771" cy="861774"/>
          </a:xfrm>
          <a:prstGeom prst="rect">
            <a:avLst/>
          </a:prstGeom>
          <a:solidFill>
            <a:schemeClr val="accent2">
              <a:lumMod val="40000"/>
              <a:lumOff val="60000"/>
            </a:schemeClr>
          </a:solidFill>
          <a:ln>
            <a:solidFill>
              <a:srgbClr val="FF0000"/>
            </a:solidFill>
          </a:ln>
        </p:spPr>
        <p:txBody>
          <a:bodyPr wrap="square" rtlCol="0">
            <a:spAutoFit/>
          </a:bodyPr>
          <a:lstStyle/>
          <a:p>
            <a:r>
              <a:rPr lang="en-US" sz="1000" dirty="0"/>
              <a:t>When the </a:t>
            </a:r>
            <a:r>
              <a:rPr lang="en-US" sz="1000" b="1" dirty="0"/>
              <a:t>Update Category </a:t>
            </a:r>
            <a:r>
              <a:rPr lang="en-US" sz="1000" dirty="0"/>
              <a:t>button is clicked, the updated category will be sent to the path in the action attribute of the form, which will map to @</a:t>
            </a:r>
            <a:r>
              <a:rPr lang="en-US" sz="1000" dirty="0" err="1"/>
              <a:t>PostMapping</a:t>
            </a:r>
            <a:r>
              <a:rPr lang="en-US" sz="1000" dirty="0"/>
              <a:t>(“/categories/edit/{id}”) </a:t>
            </a:r>
            <a:endParaRPr lang="en-SG" sz="1000" dirty="0"/>
          </a:p>
        </p:txBody>
      </p:sp>
      <p:pic>
        <p:nvPicPr>
          <p:cNvPr id="20" name="Picture 19">
            <a:extLst>
              <a:ext uri="{FF2B5EF4-FFF2-40B4-BE49-F238E27FC236}">
                <a16:creationId xmlns:a16="http://schemas.microsoft.com/office/drawing/2014/main" id="{61C452F9-C659-463C-A325-B31BB82F338D}"/>
              </a:ext>
            </a:extLst>
          </p:cNvPr>
          <p:cNvPicPr>
            <a:picLocks noChangeAspect="1"/>
          </p:cNvPicPr>
          <p:nvPr/>
        </p:nvPicPr>
        <p:blipFill>
          <a:blip r:embed="rId3"/>
          <a:stretch>
            <a:fillRect/>
          </a:stretch>
        </p:blipFill>
        <p:spPr>
          <a:xfrm>
            <a:off x="3723296" y="771820"/>
            <a:ext cx="4878444" cy="2624714"/>
          </a:xfrm>
          <a:prstGeom prst="rect">
            <a:avLst/>
          </a:prstGeom>
        </p:spPr>
      </p:pic>
      <p:cxnSp>
        <p:nvCxnSpPr>
          <p:cNvPr id="12" name="Straight Arrow Connector 11">
            <a:extLst>
              <a:ext uri="{FF2B5EF4-FFF2-40B4-BE49-F238E27FC236}">
                <a16:creationId xmlns:a16="http://schemas.microsoft.com/office/drawing/2014/main" id="{9A52659C-1443-408F-B9C0-48A3E0EC41A4}"/>
              </a:ext>
            </a:extLst>
          </p:cNvPr>
          <p:cNvCxnSpPr>
            <a:cxnSpLocks/>
          </p:cNvCxnSpPr>
          <p:nvPr/>
        </p:nvCxnSpPr>
        <p:spPr>
          <a:xfrm flipH="1" flipV="1">
            <a:off x="2352583" y="3681654"/>
            <a:ext cx="1772300" cy="86704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5661314-1583-4930-A1E4-6336DF3B7AF1}"/>
              </a:ext>
            </a:extLst>
          </p:cNvPr>
          <p:cNvPicPr>
            <a:picLocks noChangeAspect="1"/>
          </p:cNvPicPr>
          <p:nvPr/>
        </p:nvPicPr>
        <p:blipFill>
          <a:blip r:embed="rId4"/>
          <a:stretch>
            <a:fillRect/>
          </a:stretch>
        </p:blipFill>
        <p:spPr>
          <a:xfrm>
            <a:off x="3619213" y="4523732"/>
            <a:ext cx="5190286" cy="1567197"/>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E988F3B2-0FD5-4D15-9258-74FFDA61CEFB}"/>
              </a:ext>
            </a:extLst>
          </p:cNvPr>
          <p:cNvCxnSpPr>
            <a:cxnSpLocks/>
          </p:cNvCxnSpPr>
          <p:nvPr/>
        </p:nvCxnSpPr>
        <p:spPr>
          <a:xfrm>
            <a:off x="4491570" y="2760185"/>
            <a:ext cx="1025540" cy="17885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2FD1F89-87D6-4B6B-A2CB-2A6A277BE844}"/>
              </a:ext>
            </a:extLst>
          </p:cNvPr>
          <p:cNvCxnSpPr>
            <a:cxnSpLocks/>
            <a:stCxn id="14" idx="0"/>
          </p:cNvCxnSpPr>
          <p:nvPr/>
        </p:nvCxnSpPr>
        <p:spPr>
          <a:xfrm flipV="1">
            <a:off x="1926150" y="3817398"/>
            <a:ext cx="0" cy="12598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882B73C-D407-413E-8FE3-8D2D00E049E0}"/>
              </a:ext>
            </a:extLst>
          </p:cNvPr>
          <p:cNvSpPr txBox="1"/>
          <p:nvPr/>
        </p:nvSpPr>
        <p:spPr>
          <a:xfrm>
            <a:off x="7243666" y="4064057"/>
            <a:ext cx="1774204" cy="307777"/>
          </a:xfrm>
          <a:prstGeom prst="rect">
            <a:avLst/>
          </a:prstGeom>
          <a:noFill/>
        </p:spPr>
        <p:txBody>
          <a:bodyPr wrap="none" rtlCol="0">
            <a:spAutoFit/>
          </a:bodyPr>
          <a:lstStyle/>
          <a:p>
            <a:r>
              <a:rPr lang="en-US" sz="1400" b="1" dirty="0"/>
              <a:t>edit_category.html</a:t>
            </a:r>
            <a:endParaRPr lang="en-SG" sz="1400" b="1" dirty="0"/>
          </a:p>
        </p:txBody>
      </p:sp>
      <p:sp>
        <p:nvSpPr>
          <p:cNvPr id="16" name="Rectangle 15">
            <a:extLst>
              <a:ext uri="{FF2B5EF4-FFF2-40B4-BE49-F238E27FC236}">
                <a16:creationId xmlns:a16="http://schemas.microsoft.com/office/drawing/2014/main" id="{5080F3E6-FF4B-C70A-3D6A-0CDA9C4E62AD}"/>
              </a:ext>
            </a:extLst>
          </p:cNvPr>
          <p:cNvSpPr/>
          <p:nvPr/>
        </p:nvSpPr>
        <p:spPr>
          <a:xfrm>
            <a:off x="3998620" y="4626219"/>
            <a:ext cx="3661404" cy="191309"/>
          </a:xfrm>
          <a:prstGeom prst="rect">
            <a:avLst/>
          </a:prstGeom>
          <a:solidFill>
            <a:schemeClr val="accent2">
              <a:lumMod val="40000"/>
              <a:lumOff val="60000"/>
              <a:alpha val="19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7" name="Title 2">
            <a:extLst>
              <a:ext uri="{FF2B5EF4-FFF2-40B4-BE49-F238E27FC236}">
                <a16:creationId xmlns:a16="http://schemas.microsoft.com/office/drawing/2014/main" id="{14671D28-6562-3487-2CB6-082E2C9E0E52}"/>
              </a:ext>
            </a:extLst>
          </p:cNvPr>
          <p:cNvSpPr txBox="1">
            <a:spLocks/>
          </p:cNvSpPr>
          <p:nvPr/>
        </p:nvSpPr>
        <p:spPr>
          <a:xfrm>
            <a:off x="132769" y="150392"/>
            <a:ext cx="6211928" cy="604593"/>
          </a:xfrm>
          <a:prstGeom prst="rect">
            <a:avLst/>
          </a:prstGeom>
        </p:spPr>
        <p:txBody>
          <a:bodyPr>
            <a:normAutofit/>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RECALL - Update Category</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7612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5"/>
            <a:ext cx="7694580" cy="2790027"/>
          </a:xfrm>
        </p:spPr>
        <p:txBody>
          <a:bodyPr>
            <a:normAutofit/>
          </a:bodyPr>
          <a:lstStyle/>
          <a:p>
            <a:pPr>
              <a:lnSpc>
                <a:spcPct val="150000"/>
              </a:lnSpc>
            </a:pPr>
            <a:r>
              <a:rPr lang="en-SG" dirty="0">
                <a:solidFill>
                  <a:schemeClr val="tx1"/>
                </a:solidFill>
                <a:latin typeface="Amasis MT Pro Black" panose="02040A04050005020304" pitchFamily="18" charset="0"/>
              </a:rPr>
              <a:t>Create LP03 Project</a:t>
            </a:r>
          </a:p>
        </p:txBody>
      </p:sp>
    </p:spTree>
    <p:extLst>
      <p:ext uri="{BB962C8B-B14F-4D97-AF65-F5344CB8AC3E}">
        <p14:creationId xmlns:p14="http://schemas.microsoft.com/office/powerpoint/2010/main" val="372037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EA08ED-8267-43D3-9F08-BAEAA4337A3D}"/>
              </a:ext>
            </a:extLst>
          </p:cNvPr>
          <p:cNvSpPr>
            <a:spLocks noGrp="1"/>
          </p:cNvSpPr>
          <p:nvPr>
            <p:ph type="sldNum" sz="quarter" idx="12"/>
          </p:nvPr>
        </p:nvSpPr>
        <p:spPr/>
        <p:txBody>
          <a:bodyPr/>
          <a:lstStyle/>
          <a:p>
            <a:fld id="{6767FADE-2612-3649-B495-F644A23F288B}" type="slidenum">
              <a:rPr lang="en-US" smtClean="0"/>
              <a:pPr/>
              <a:t>23</a:t>
            </a:fld>
            <a:endParaRPr lang="en-US"/>
          </a:p>
        </p:txBody>
      </p:sp>
      <p:sp>
        <p:nvSpPr>
          <p:cNvPr id="3" name="Title 2">
            <a:extLst>
              <a:ext uri="{FF2B5EF4-FFF2-40B4-BE49-F238E27FC236}">
                <a16:creationId xmlns:a16="http://schemas.microsoft.com/office/drawing/2014/main" id="{C3DF062B-5ECC-4FEE-87E4-CA2DC37B76AC}"/>
              </a:ext>
            </a:extLst>
          </p:cNvPr>
          <p:cNvSpPr>
            <a:spLocks noGrp="1"/>
          </p:cNvSpPr>
          <p:nvPr>
            <p:ph type="title"/>
          </p:nvPr>
        </p:nvSpPr>
        <p:spPr>
          <a:xfrm>
            <a:off x="282838" y="317934"/>
            <a:ext cx="6211928" cy="604593"/>
          </a:xfrm>
        </p:spPr>
        <p:txBody>
          <a:bodyPr>
            <a:normAutofit fontScale="90000"/>
          </a:bodyPr>
          <a:lstStyle/>
          <a:p>
            <a:r>
              <a:rPr lang="en-US" b="1" dirty="0">
                <a:solidFill>
                  <a:schemeClr val="tx1"/>
                </a:solidFill>
                <a:latin typeface="Amasis MT Pro Black" panose="02040A04050005020304" pitchFamily="18" charset="0"/>
              </a:rPr>
              <a:t>Exercise 1 – Create LP03 project</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BC68A54-EFA0-49D0-B395-08B5C7A3CB83}"/>
              </a:ext>
            </a:extLst>
          </p:cNvPr>
          <p:cNvSpPr>
            <a:spLocks noGrp="1"/>
          </p:cNvSpPr>
          <p:nvPr>
            <p:ph sz="quarter" idx="13"/>
          </p:nvPr>
        </p:nvSpPr>
        <p:spPr>
          <a:xfrm>
            <a:off x="603711" y="1395818"/>
            <a:ext cx="7936577" cy="4239437"/>
          </a:xfrm>
        </p:spPr>
        <p:txBody>
          <a:bodyPr/>
          <a:lstStyle/>
          <a:p>
            <a:pPr marL="457200" indent="-457200">
              <a:buFont typeface="+mj-lt"/>
              <a:buAutoNum type="alphaLcParenR"/>
            </a:pPr>
            <a:r>
              <a:rPr lang="en-US" dirty="0">
                <a:latin typeface="Amasis MT Pro" panose="02040504050005020304" pitchFamily="18" charset="0"/>
              </a:rPr>
              <a:t>Create a new </a:t>
            </a:r>
            <a:r>
              <a:rPr lang="en-US" dirty="0" err="1">
                <a:latin typeface="Amasis MT Pro" panose="02040504050005020304" pitchFamily="18" charset="0"/>
              </a:rPr>
              <a:t>springboot</a:t>
            </a:r>
            <a:r>
              <a:rPr lang="en-US" dirty="0">
                <a:latin typeface="Amasis MT Pro" panose="02040504050005020304" pitchFamily="18" charset="0"/>
              </a:rPr>
              <a:t> project named </a:t>
            </a:r>
            <a:r>
              <a:rPr lang="en-US" b="1" dirty="0">
                <a:latin typeface="Amasis MT Pro" panose="02040504050005020304" pitchFamily="18" charset="0"/>
              </a:rPr>
              <a:t>LP03</a:t>
            </a:r>
            <a:r>
              <a:rPr lang="en-US" dirty="0">
                <a:latin typeface="Amasis MT Pro" panose="02040504050005020304" pitchFamily="18" charset="0"/>
              </a:rPr>
              <a:t>.</a:t>
            </a:r>
          </a:p>
          <a:p>
            <a:pPr marL="457200" indent="-457200">
              <a:buFont typeface="+mj-lt"/>
              <a:buAutoNum type="alphaLcParenR"/>
            </a:pPr>
            <a:r>
              <a:rPr lang="en-US" dirty="0">
                <a:latin typeface="Amasis MT Pro" panose="02040504050005020304" pitchFamily="18" charset="0"/>
              </a:rPr>
              <a:t>Note that we will need the following dependencies</a:t>
            </a:r>
          </a:p>
          <a:p>
            <a:pPr lvl="1"/>
            <a:r>
              <a:rPr lang="en-US" dirty="0">
                <a:latin typeface="Amasis MT Pro" panose="02040504050005020304" pitchFamily="18" charset="0"/>
              </a:rPr>
              <a:t>Spring Boot </a:t>
            </a:r>
            <a:r>
              <a:rPr lang="en-US" dirty="0" err="1">
                <a:latin typeface="Amasis MT Pro" panose="02040504050005020304" pitchFamily="18" charset="0"/>
              </a:rPr>
              <a:t>DevTools</a:t>
            </a:r>
            <a:endParaRPr lang="en-US" dirty="0">
              <a:latin typeface="Amasis MT Pro" panose="02040504050005020304" pitchFamily="18" charset="0"/>
            </a:endParaRPr>
          </a:p>
          <a:p>
            <a:pPr lvl="1"/>
            <a:r>
              <a:rPr lang="en-US" dirty="0">
                <a:latin typeface="Amasis MT Pro" panose="02040504050005020304" pitchFamily="18" charset="0"/>
              </a:rPr>
              <a:t>Spring Web</a:t>
            </a:r>
          </a:p>
          <a:p>
            <a:pPr lvl="1"/>
            <a:r>
              <a:rPr lang="en-US" dirty="0" err="1">
                <a:latin typeface="Amasis MT Pro" panose="02040504050005020304" pitchFamily="18" charset="0"/>
              </a:rPr>
              <a:t>Thymeleaf</a:t>
            </a:r>
            <a:endParaRPr lang="en-US" dirty="0">
              <a:latin typeface="Amasis MT Pro" panose="02040504050005020304" pitchFamily="18" charset="0"/>
            </a:endParaRPr>
          </a:p>
          <a:p>
            <a:pPr lvl="1"/>
            <a:r>
              <a:rPr lang="en-US" dirty="0">
                <a:latin typeface="Amasis MT Pro" panose="02040504050005020304" pitchFamily="18" charset="0"/>
              </a:rPr>
              <a:t>Spring Data JPA</a:t>
            </a:r>
          </a:p>
          <a:p>
            <a:pPr lvl="1"/>
            <a:r>
              <a:rPr lang="en-US" dirty="0">
                <a:latin typeface="Amasis MT Pro" panose="02040504050005020304" pitchFamily="18" charset="0"/>
              </a:rPr>
              <a:t>MySQL Driver</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Refer to Day 1 </a:t>
            </a:r>
            <a:r>
              <a:rPr lang="en-US" b="1" dirty="0">
                <a:highlight>
                  <a:srgbClr val="FFFF00"/>
                </a:highlight>
                <a:latin typeface="Amasis MT Pro" panose="02040504050005020304" pitchFamily="18" charset="0"/>
              </a:rPr>
              <a:t>Springboot_Project_Setup_Guide.pptx </a:t>
            </a:r>
            <a:r>
              <a:rPr lang="en-US" dirty="0">
                <a:latin typeface="Amasis MT Pro" panose="02040504050005020304" pitchFamily="18" charset="0"/>
              </a:rPr>
              <a:t>for details on setting up the </a:t>
            </a:r>
            <a:r>
              <a:rPr lang="en-US" dirty="0" err="1">
                <a:latin typeface="Amasis MT Pro" panose="02040504050005020304" pitchFamily="18" charset="0"/>
              </a:rPr>
              <a:t>springboot</a:t>
            </a:r>
            <a:r>
              <a:rPr lang="en-US" dirty="0">
                <a:latin typeface="Amasis MT Pro" panose="02040504050005020304" pitchFamily="18" charset="0"/>
              </a:rPr>
              <a:t> project.</a:t>
            </a:r>
            <a:endParaRPr lang="en-SG" dirty="0">
              <a:latin typeface="Amasis MT Pro" panose="02040504050005020304" pitchFamily="18" charset="0"/>
            </a:endParaRPr>
          </a:p>
        </p:txBody>
      </p:sp>
    </p:spTree>
    <p:extLst>
      <p:ext uri="{BB962C8B-B14F-4D97-AF65-F5344CB8AC3E}">
        <p14:creationId xmlns:p14="http://schemas.microsoft.com/office/powerpoint/2010/main" val="2263871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5B8333-EA9F-49C3-B358-E48416F73CF5}"/>
              </a:ext>
            </a:extLst>
          </p:cNvPr>
          <p:cNvSpPr>
            <a:spLocks noGrp="1"/>
          </p:cNvSpPr>
          <p:nvPr>
            <p:ph type="sldNum" sz="quarter" idx="12"/>
          </p:nvPr>
        </p:nvSpPr>
        <p:spPr/>
        <p:txBody>
          <a:bodyPr/>
          <a:lstStyle/>
          <a:p>
            <a:fld id="{6767FADE-2612-3649-B495-F644A23F288B}" type="slidenum">
              <a:rPr lang="en-US" smtClean="0"/>
              <a:pPr/>
              <a:t>24</a:t>
            </a:fld>
            <a:endParaRPr lang="en-US"/>
          </a:p>
        </p:txBody>
      </p:sp>
      <p:sp>
        <p:nvSpPr>
          <p:cNvPr id="3" name="Title 2">
            <a:extLst>
              <a:ext uri="{FF2B5EF4-FFF2-40B4-BE49-F238E27FC236}">
                <a16:creationId xmlns:a16="http://schemas.microsoft.com/office/drawing/2014/main" id="{9C7BB9D5-EEFA-4784-A305-0B07C49117B8}"/>
              </a:ext>
            </a:extLst>
          </p:cNvPr>
          <p:cNvSpPr>
            <a:spLocks noGrp="1"/>
          </p:cNvSpPr>
          <p:nvPr>
            <p:ph type="title"/>
          </p:nvPr>
        </p:nvSpPr>
        <p:spPr>
          <a:xfrm>
            <a:off x="463591" y="279202"/>
            <a:ext cx="6211928" cy="604593"/>
          </a:xfrm>
        </p:spPr>
        <p:txBody>
          <a:bodyPr>
            <a:normAutofit fontScale="90000"/>
          </a:bodyPr>
          <a:lstStyle/>
          <a:p>
            <a:r>
              <a:rPr lang="en-US" dirty="0">
                <a:solidFill>
                  <a:schemeClr val="tx1"/>
                </a:solidFill>
                <a:latin typeface="Amasis MT Pro Black" panose="02040A04050005020304" pitchFamily="18" charset="0"/>
              </a:rPr>
              <a:t>Exercise 1 – Copying LP02 files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998648D-0B04-4692-8B77-DA473029D2DB}"/>
              </a:ext>
            </a:extLst>
          </p:cNvPr>
          <p:cNvSpPr>
            <a:spLocks noGrp="1"/>
          </p:cNvSpPr>
          <p:nvPr>
            <p:ph sz="quarter" idx="13"/>
          </p:nvPr>
        </p:nvSpPr>
        <p:spPr>
          <a:xfrm>
            <a:off x="493721" y="1355251"/>
            <a:ext cx="7477125" cy="3759200"/>
          </a:xfrm>
        </p:spPr>
        <p:txBody>
          <a:bodyPr/>
          <a:lstStyle/>
          <a:p>
            <a:pPr marL="457200" indent="-457200">
              <a:buFont typeface="+mj-lt"/>
              <a:buAutoNum type="alphaLcParenR"/>
            </a:pPr>
            <a:r>
              <a:rPr lang="en-US" dirty="0">
                <a:latin typeface="Amasis MT Pro" panose="02040504050005020304" pitchFamily="18" charset="0"/>
              </a:rPr>
              <a:t>The code for LP02 has been provided to you in the </a:t>
            </a:r>
            <a:r>
              <a:rPr lang="en-US" b="1" dirty="0">
                <a:latin typeface="Amasis MT Pro" panose="02040504050005020304" pitchFamily="18" charset="0"/>
              </a:rPr>
              <a:t>resources</a:t>
            </a:r>
            <a:r>
              <a:rPr lang="en-US" dirty="0">
                <a:latin typeface="Amasis MT Pro" panose="02040504050005020304" pitchFamily="18" charset="0"/>
              </a:rPr>
              <a:t> folder. Copy the files provided into the appropriate locations in </a:t>
            </a:r>
            <a:r>
              <a:rPr lang="en-US" b="1" dirty="0">
                <a:latin typeface="Amasis MT Pro" panose="02040504050005020304" pitchFamily="18" charset="0"/>
              </a:rPr>
              <a:t>LP03</a:t>
            </a:r>
            <a:r>
              <a:rPr lang="en-US" dirty="0">
                <a:latin typeface="Amasis MT Pro" panose="02040504050005020304" pitchFamily="18" charset="0"/>
              </a:rPr>
              <a:t>.</a:t>
            </a:r>
          </a:p>
          <a:p>
            <a:pPr lvl="1"/>
            <a:r>
              <a:rPr lang="en-US" dirty="0">
                <a:latin typeface="Amasis MT Pro" panose="02040504050005020304" pitchFamily="18" charset="0"/>
              </a:rPr>
              <a:t>Note: You may also copy your own code from LP02 into </a:t>
            </a:r>
            <a:r>
              <a:rPr lang="en-US" b="1" dirty="0">
                <a:latin typeface="Amasis MT Pro" panose="02040504050005020304" pitchFamily="18" charset="0"/>
              </a:rPr>
              <a:t>LP03</a:t>
            </a:r>
            <a:r>
              <a:rPr lang="en-US" dirty="0">
                <a:latin typeface="Amasis MT Pro" panose="02040504050005020304" pitchFamily="18" charset="0"/>
              </a:rPr>
              <a:t>. </a:t>
            </a:r>
          </a:p>
          <a:p>
            <a:pPr lvl="1"/>
            <a:r>
              <a:rPr lang="en-US" dirty="0">
                <a:latin typeface="Amasis MT Pro" panose="02040504050005020304" pitchFamily="18" charset="0"/>
              </a:rPr>
              <a:t>Remember to copy the uploads folder as well if you are copying your own LP02</a:t>
            </a:r>
          </a:p>
          <a:p>
            <a:endParaRPr lang="en-US" dirty="0">
              <a:latin typeface="Amasis MT Pro" panose="02040504050005020304" pitchFamily="18" charset="0"/>
            </a:endParaRPr>
          </a:p>
          <a:p>
            <a:pPr marL="0" indent="0">
              <a:buNone/>
            </a:pPr>
            <a:r>
              <a:rPr lang="en-US" dirty="0">
                <a:latin typeface="Amasis MT Pro" panose="02040504050005020304" pitchFamily="18" charset="0"/>
              </a:rPr>
              <a:t> </a:t>
            </a:r>
          </a:p>
          <a:p>
            <a:pPr marL="0" indent="0">
              <a:buNone/>
            </a:pPr>
            <a:endParaRPr lang="en-US" dirty="0">
              <a:latin typeface="Amasis MT Pro" panose="02040504050005020304" pitchFamily="18" charset="0"/>
            </a:endParaRPr>
          </a:p>
          <a:p>
            <a:pPr marL="0" indent="0">
              <a:buNone/>
            </a:pPr>
            <a:endParaRPr lang="en-US" dirty="0">
              <a:latin typeface="Amasis MT Pro" panose="02040504050005020304" pitchFamily="18" charset="0"/>
            </a:endParaRPr>
          </a:p>
          <a:p>
            <a:pPr marL="0" indent="0">
              <a:buNone/>
            </a:pPr>
            <a:endParaRPr lang="en-US" dirty="0">
              <a:latin typeface="Amasis MT Pro" panose="02040504050005020304" pitchFamily="18" charset="0"/>
            </a:endParaRPr>
          </a:p>
          <a:p>
            <a:pPr marL="0" indent="0">
              <a:buNone/>
            </a:pPr>
            <a:endParaRPr lang="en-US" dirty="0">
              <a:latin typeface="Amasis MT Pro" panose="02040504050005020304" pitchFamily="18" charset="0"/>
            </a:endParaRPr>
          </a:p>
        </p:txBody>
      </p:sp>
      <p:pic>
        <p:nvPicPr>
          <p:cNvPr id="5" name="Picture 4">
            <a:extLst>
              <a:ext uri="{FF2B5EF4-FFF2-40B4-BE49-F238E27FC236}">
                <a16:creationId xmlns:a16="http://schemas.microsoft.com/office/drawing/2014/main" id="{77E4BA0F-C65D-49FE-BDD8-39DCBC3A9C0D}"/>
              </a:ext>
            </a:extLst>
          </p:cNvPr>
          <p:cNvPicPr>
            <a:picLocks noChangeAspect="1"/>
          </p:cNvPicPr>
          <p:nvPr/>
        </p:nvPicPr>
        <p:blipFill>
          <a:blip r:embed="rId3"/>
          <a:stretch>
            <a:fillRect/>
          </a:stretch>
        </p:blipFill>
        <p:spPr>
          <a:xfrm>
            <a:off x="836620" y="4321742"/>
            <a:ext cx="2065727" cy="1954759"/>
          </a:xfrm>
          <a:prstGeom prst="rect">
            <a:avLst/>
          </a:prstGeom>
          <a:ln>
            <a:solidFill>
              <a:schemeClr val="tx1"/>
            </a:solidFill>
          </a:ln>
        </p:spPr>
      </p:pic>
      <p:pic>
        <p:nvPicPr>
          <p:cNvPr id="6" name="Picture 5">
            <a:extLst>
              <a:ext uri="{FF2B5EF4-FFF2-40B4-BE49-F238E27FC236}">
                <a16:creationId xmlns:a16="http://schemas.microsoft.com/office/drawing/2014/main" id="{6E1F289D-33F1-4C1B-BC63-577FEBDBC205}"/>
              </a:ext>
            </a:extLst>
          </p:cNvPr>
          <p:cNvPicPr>
            <a:picLocks noChangeAspect="1"/>
          </p:cNvPicPr>
          <p:nvPr/>
        </p:nvPicPr>
        <p:blipFill>
          <a:blip r:embed="rId4"/>
          <a:stretch>
            <a:fillRect/>
          </a:stretch>
        </p:blipFill>
        <p:spPr>
          <a:xfrm>
            <a:off x="3355385" y="4353295"/>
            <a:ext cx="1753798" cy="1842598"/>
          </a:xfrm>
          <a:prstGeom prst="rect">
            <a:avLst/>
          </a:prstGeom>
          <a:ln>
            <a:solidFill>
              <a:schemeClr val="tx1"/>
            </a:solidFill>
          </a:ln>
        </p:spPr>
      </p:pic>
      <p:pic>
        <p:nvPicPr>
          <p:cNvPr id="7" name="Picture 6">
            <a:extLst>
              <a:ext uri="{FF2B5EF4-FFF2-40B4-BE49-F238E27FC236}">
                <a16:creationId xmlns:a16="http://schemas.microsoft.com/office/drawing/2014/main" id="{368EB8BC-4148-4A5E-874E-350AFCCD4325}"/>
              </a:ext>
            </a:extLst>
          </p:cNvPr>
          <p:cNvPicPr>
            <a:picLocks noChangeAspect="1"/>
          </p:cNvPicPr>
          <p:nvPr/>
        </p:nvPicPr>
        <p:blipFill>
          <a:blip r:embed="rId5"/>
          <a:stretch>
            <a:fillRect/>
          </a:stretch>
        </p:blipFill>
        <p:spPr>
          <a:xfrm>
            <a:off x="5849384" y="4243525"/>
            <a:ext cx="1485900" cy="800100"/>
          </a:xfrm>
          <a:prstGeom prst="rect">
            <a:avLst/>
          </a:prstGeom>
          <a:ln>
            <a:solidFill>
              <a:schemeClr val="tx1"/>
            </a:solidFill>
          </a:ln>
        </p:spPr>
      </p:pic>
      <p:pic>
        <p:nvPicPr>
          <p:cNvPr id="8" name="Picture 7">
            <a:extLst>
              <a:ext uri="{FF2B5EF4-FFF2-40B4-BE49-F238E27FC236}">
                <a16:creationId xmlns:a16="http://schemas.microsoft.com/office/drawing/2014/main" id="{E190B9D3-88F1-4893-943E-B6022BC08481}"/>
              </a:ext>
            </a:extLst>
          </p:cNvPr>
          <p:cNvPicPr>
            <a:picLocks noChangeAspect="1"/>
          </p:cNvPicPr>
          <p:nvPr/>
        </p:nvPicPr>
        <p:blipFill>
          <a:blip r:embed="rId6"/>
          <a:stretch>
            <a:fillRect/>
          </a:stretch>
        </p:blipFill>
        <p:spPr>
          <a:xfrm>
            <a:off x="5849384" y="5114451"/>
            <a:ext cx="1485900" cy="1162050"/>
          </a:xfrm>
          <a:prstGeom prst="rect">
            <a:avLst/>
          </a:prstGeom>
          <a:ln>
            <a:solidFill>
              <a:schemeClr val="tx1"/>
            </a:solidFill>
          </a:ln>
        </p:spPr>
      </p:pic>
    </p:spTree>
    <p:extLst>
      <p:ext uri="{BB962C8B-B14F-4D97-AF65-F5344CB8AC3E}">
        <p14:creationId xmlns:p14="http://schemas.microsoft.com/office/powerpoint/2010/main" val="98444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51206-61CF-4416-A4BE-8D40BB3DF405}"/>
              </a:ext>
            </a:extLst>
          </p:cNvPr>
          <p:cNvSpPr>
            <a:spLocks noGrp="1"/>
          </p:cNvSpPr>
          <p:nvPr>
            <p:ph type="sldNum" sz="quarter" idx="12"/>
          </p:nvPr>
        </p:nvSpPr>
        <p:spPr/>
        <p:txBody>
          <a:bodyPr/>
          <a:lstStyle/>
          <a:p>
            <a:fld id="{6767FADE-2612-3649-B495-F644A23F288B}" type="slidenum">
              <a:rPr lang="en-US" smtClean="0"/>
              <a:pPr/>
              <a:t>25</a:t>
            </a:fld>
            <a:endParaRPr lang="en-US"/>
          </a:p>
        </p:txBody>
      </p:sp>
      <p:sp>
        <p:nvSpPr>
          <p:cNvPr id="3" name="Title 2">
            <a:extLst>
              <a:ext uri="{FF2B5EF4-FFF2-40B4-BE49-F238E27FC236}">
                <a16:creationId xmlns:a16="http://schemas.microsoft.com/office/drawing/2014/main" id="{4C09EB90-EAA3-4C02-99F9-8AAB95CF1503}"/>
              </a:ext>
            </a:extLst>
          </p:cNvPr>
          <p:cNvSpPr>
            <a:spLocks noGrp="1"/>
          </p:cNvSpPr>
          <p:nvPr>
            <p:ph type="title"/>
          </p:nvPr>
        </p:nvSpPr>
        <p:spPr>
          <a:xfrm>
            <a:off x="494007" y="246856"/>
            <a:ext cx="7129537" cy="1018418"/>
          </a:xfrm>
        </p:spPr>
        <p:txBody>
          <a:bodyPr>
            <a:normAutofit/>
          </a:bodyPr>
          <a:lstStyle/>
          <a:p>
            <a:r>
              <a:rPr lang="en-US" dirty="0">
                <a:solidFill>
                  <a:schemeClr val="tx1"/>
                </a:solidFill>
                <a:latin typeface="Amasis MT Pro Black" panose="02040A04050005020304" pitchFamily="18" charset="0"/>
              </a:rPr>
              <a:t>Exercise 1 – Copying LP02 files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F9BAE7E-CF33-4E52-81ED-9DC391F194C5}"/>
              </a:ext>
            </a:extLst>
          </p:cNvPr>
          <p:cNvSpPr>
            <a:spLocks noGrp="1"/>
          </p:cNvSpPr>
          <p:nvPr>
            <p:ph sz="quarter" idx="13"/>
          </p:nvPr>
        </p:nvSpPr>
        <p:spPr>
          <a:xfrm>
            <a:off x="715352" y="1487082"/>
            <a:ext cx="7780062" cy="3871728"/>
          </a:xfrm>
        </p:spPr>
        <p:txBody>
          <a:bodyPr/>
          <a:lstStyle/>
          <a:p>
            <a:pPr marL="457200" indent="-457200">
              <a:buFont typeface="+mj-lt"/>
              <a:buAutoNum type="alphaLcParenR" startAt="2"/>
            </a:pPr>
            <a:r>
              <a:rPr lang="en-US" sz="2000" dirty="0">
                <a:latin typeface="Amasis MT Pro" panose="02040504050005020304" pitchFamily="18" charset="0"/>
              </a:rPr>
              <a:t>When pasting the code into the appropriate locations from LP02 to </a:t>
            </a:r>
            <a:r>
              <a:rPr lang="en-US" sz="2000" b="1" dirty="0">
                <a:latin typeface="Amasis MT Pro" panose="02040504050005020304" pitchFamily="18" charset="0"/>
              </a:rPr>
              <a:t>LP03</a:t>
            </a:r>
            <a:r>
              <a:rPr lang="en-US" sz="2000" dirty="0">
                <a:latin typeface="Amasis MT Pro" panose="02040504050005020304" pitchFamily="18" charset="0"/>
              </a:rPr>
              <a:t>, you will encounter some errors due to the package location.</a:t>
            </a: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pPr lvl="1"/>
            <a:r>
              <a:rPr lang="en-US" sz="1600" dirty="0">
                <a:latin typeface="Amasis MT Pro" panose="02040504050005020304" pitchFamily="18" charset="0"/>
              </a:rPr>
              <a:t> Mouse over the error in line 1 and select “</a:t>
            </a:r>
            <a:r>
              <a:rPr lang="en-US" sz="1600" b="1" dirty="0">
                <a:latin typeface="Amasis MT Pro" panose="02040504050005020304" pitchFamily="18" charset="0"/>
              </a:rPr>
              <a:t>Change package declaration to …</a:t>
            </a:r>
            <a:r>
              <a:rPr lang="en-US" sz="1600" dirty="0">
                <a:latin typeface="Amasis MT Pro" panose="02040504050005020304" pitchFamily="18" charset="0"/>
              </a:rPr>
              <a:t>” </a:t>
            </a:r>
          </a:p>
          <a:p>
            <a:pPr lvl="1"/>
            <a:r>
              <a:rPr lang="en-US" sz="1600" dirty="0">
                <a:latin typeface="Amasis MT Pro" panose="02040504050005020304" pitchFamily="18" charset="0"/>
              </a:rPr>
              <a:t>Remember to save your code.</a:t>
            </a:r>
            <a:endParaRPr lang="en-SG" sz="1600" dirty="0">
              <a:latin typeface="Amasis MT Pro" panose="02040504050005020304" pitchFamily="18" charset="0"/>
            </a:endParaRPr>
          </a:p>
        </p:txBody>
      </p:sp>
      <p:pic>
        <p:nvPicPr>
          <p:cNvPr id="5" name="Picture 4">
            <a:extLst>
              <a:ext uri="{FF2B5EF4-FFF2-40B4-BE49-F238E27FC236}">
                <a16:creationId xmlns:a16="http://schemas.microsoft.com/office/drawing/2014/main" id="{3E525383-197D-4CB1-8BC7-9EC4182560FB}"/>
              </a:ext>
            </a:extLst>
          </p:cNvPr>
          <p:cNvPicPr>
            <a:picLocks noChangeAspect="1"/>
          </p:cNvPicPr>
          <p:nvPr/>
        </p:nvPicPr>
        <p:blipFill>
          <a:blip r:embed="rId2"/>
          <a:stretch>
            <a:fillRect/>
          </a:stretch>
        </p:blipFill>
        <p:spPr>
          <a:xfrm>
            <a:off x="1813484" y="5061949"/>
            <a:ext cx="5517031" cy="1147802"/>
          </a:xfrm>
          <a:prstGeom prst="rect">
            <a:avLst/>
          </a:prstGeom>
          <a:ln>
            <a:solidFill>
              <a:schemeClr val="tx1"/>
            </a:solidFill>
          </a:ln>
        </p:spPr>
      </p:pic>
      <p:pic>
        <p:nvPicPr>
          <p:cNvPr id="6" name="Picture 5">
            <a:extLst>
              <a:ext uri="{FF2B5EF4-FFF2-40B4-BE49-F238E27FC236}">
                <a16:creationId xmlns:a16="http://schemas.microsoft.com/office/drawing/2014/main" id="{6F5B355D-D594-4E5B-8290-30F36C99ACDB}"/>
              </a:ext>
            </a:extLst>
          </p:cNvPr>
          <p:cNvPicPr>
            <a:picLocks noChangeAspect="1"/>
          </p:cNvPicPr>
          <p:nvPr/>
        </p:nvPicPr>
        <p:blipFill>
          <a:blip r:embed="rId3"/>
          <a:stretch>
            <a:fillRect/>
          </a:stretch>
        </p:blipFill>
        <p:spPr>
          <a:xfrm>
            <a:off x="3483014" y="2416163"/>
            <a:ext cx="1607504" cy="1575735"/>
          </a:xfrm>
          <a:prstGeom prst="rect">
            <a:avLst/>
          </a:prstGeom>
          <a:ln>
            <a:solidFill>
              <a:schemeClr val="tx1"/>
            </a:solidFill>
          </a:ln>
        </p:spPr>
      </p:pic>
    </p:spTree>
    <p:extLst>
      <p:ext uri="{BB962C8B-B14F-4D97-AF65-F5344CB8AC3E}">
        <p14:creationId xmlns:p14="http://schemas.microsoft.com/office/powerpoint/2010/main" val="4263262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BE6AF-D78D-41E0-B2D9-436EA0241BCF}"/>
              </a:ext>
            </a:extLst>
          </p:cNvPr>
          <p:cNvSpPr>
            <a:spLocks noGrp="1"/>
          </p:cNvSpPr>
          <p:nvPr>
            <p:ph type="sldNum" sz="quarter" idx="12"/>
          </p:nvPr>
        </p:nvSpPr>
        <p:spPr/>
        <p:txBody>
          <a:bodyPr/>
          <a:lstStyle/>
          <a:p>
            <a:fld id="{6767FADE-2612-3649-B495-F644A23F288B}" type="slidenum">
              <a:rPr lang="en-US" smtClean="0"/>
              <a:pPr/>
              <a:t>26</a:t>
            </a:fld>
            <a:endParaRPr lang="en-US"/>
          </a:p>
        </p:txBody>
      </p:sp>
      <p:sp>
        <p:nvSpPr>
          <p:cNvPr id="3" name="Title 2">
            <a:extLst>
              <a:ext uri="{FF2B5EF4-FFF2-40B4-BE49-F238E27FC236}">
                <a16:creationId xmlns:a16="http://schemas.microsoft.com/office/drawing/2014/main" id="{0B31FE9D-FECD-44BC-9DDE-508DD7514520}"/>
              </a:ext>
            </a:extLst>
          </p:cNvPr>
          <p:cNvSpPr>
            <a:spLocks noGrp="1"/>
          </p:cNvSpPr>
          <p:nvPr>
            <p:ph type="title"/>
          </p:nvPr>
        </p:nvSpPr>
        <p:spPr>
          <a:xfrm>
            <a:off x="665610" y="207551"/>
            <a:ext cx="6714718" cy="707318"/>
          </a:xfrm>
        </p:spPr>
        <p:txBody>
          <a:bodyPr>
            <a:normAutofit/>
          </a:bodyPr>
          <a:lstStyle/>
          <a:p>
            <a:r>
              <a:rPr lang="en-US" dirty="0">
                <a:solidFill>
                  <a:schemeClr val="tx1"/>
                </a:solidFill>
                <a:latin typeface="Amasis MT Pro Black" panose="02040A04050005020304" pitchFamily="18" charset="0"/>
              </a:rPr>
              <a:t>Exercise 1– Copying LP02 files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0306E10-4D14-4918-BA4A-FB361851BCF3}"/>
              </a:ext>
            </a:extLst>
          </p:cNvPr>
          <p:cNvSpPr>
            <a:spLocks noGrp="1"/>
          </p:cNvSpPr>
          <p:nvPr>
            <p:ph sz="quarter" idx="13"/>
          </p:nvPr>
        </p:nvSpPr>
        <p:spPr>
          <a:xfrm>
            <a:off x="665164" y="1704162"/>
            <a:ext cx="3375467" cy="3821053"/>
          </a:xfrm>
        </p:spPr>
        <p:txBody>
          <a:bodyPr/>
          <a:lstStyle/>
          <a:p>
            <a:pPr>
              <a:buFont typeface="+mj-lt"/>
              <a:buAutoNum type="alphaLcParenR" startAt="3"/>
            </a:pPr>
            <a:r>
              <a:rPr lang="en-US" sz="1800" dirty="0">
                <a:latin typeface="Amasis MT Pro" panose="02040504050005020304" pitchFamily="18" charset="0"/>
              </a:rPr>
              <a:t>You should see the project structure similar to the image here.</a:t>
            </a:r>
          </a:p>
          <a:p>
            <a:endParaRPr lang="en-US" sz="1800" dirty="0">
              <a:latin typeface="Amasis MT Pro" panose="02040504050005020304" pitchFamily="18" charset="0"/>
            </a:endParaRPr>
          </a:p>
          <a:p>
            <a:r>
              <a:rPr lang="en-US" sz="1800" dirty="0">
                <a:latin typeface="Amasis MT Pro" panose="02040504050005020304" pitchFamily="18" charset="0"/>
              </a:rPr>
              <a:t>You may continue using </a:t>
            </a:r>
            <a:r>
              <a:rPr lang="en-US" sz="1800" b="1" dirty="0" err="1">
                <a:latin typeface="Amasis MT Pro" panose="02040504050005020304" pitchFamily="18" charset="0"/>
              </a:rPr>
              <a:t>cet</a:t>
            </a:r>
            <a:r>
              <a:rPr lang="en-US" sz="1800" dirty="0">
                <a:latin typeface="Amasis MT Pro" panose="02040504050005020304" pitchFamily="18" charset="0"/>
              </a:rPr>
              <a:t> as your database.</a:t>
            </a:r>
          </a:p>
          <a:p>
            <a:endParaRPr lang="en-US" sz="1800" dirty="0">
              <a:latin typeface="Amasis MT Pro" panose="02040504050005020304" pitchFamily="18" charset="0"/>
            </a:endParaRPr>
          </a:p>
          <a:p>
            <a:r>
              <a:rPr lang="en-US" sz="1800" dirty="0">
                <a:latin typeface="Amasis MT Pro" panose="02040504050005020304" pitchFamily="18" charset="0"/>
              </a:rPr>
              <a:t>Run and test that your application works</a:t>
            </a:r>
          </a:p>
          <a:p>
            <a:endParaRPr lang="en-SG" sz="1800" dirty="0">
              <a:latin typeface="Amasis MT Pro" panose="02040504050005020304" pitchFamily="18" charset="0"/>
            </a:endParaRPr>
          </a:p>
          <a:p>
            <a:endParaRPr lang="en-SG" sz="1800" dirty="0">
              <a:latin typeface="Amasis MT Pro" panose="02040504050005020304" pitchFamily="18" charset="0"/>
            </a:endParaRPr>
          </a:p>
        </p:txBody>
      </p:sp>
      <p:pic>
        <p:nvPicPr>
          <p:cNvPr id="7" name="Picture 6">
            <a:extLst>
              <a:ext uri="{FF2B5EF4-FFF2-40B4-BE49-F238E27FC236}">
                <a16:creationId xmlns:a16="http://schemas.microsoft.com/office/drawing/2014/main" id="{D55BCC75-D203-4659-AD52-97191E508875}"/>
              </a:ext>
            </a:extLst>
          </p:cNvPr>
          <p:cNvPicPr>
            <a:picLocks noChangeAspect="1"/>
          </p:cNvPicPr>
          <p:nvPr/>
        </p:nvPicPr>
        <p:blipFill>
          <a:blip r:embed="rId3"/>
          <a:stretch>
            <a:fillRect/>
          </a:stretch>
        </p:blipFill>
        <p:spPr>
          <a:xfrm>
            <a:off x="4158110" y="1046407"/>
            <a:ext cx="2408292" cy="2497488"/>
          </a:xfrm>
          <a:prstGeom prst="rect">
            <a:avLst/>
          </a:prstGeom>
          <a:ln>
            <a:solidFill>
              <a:schemeClr val="tx1"/>
            </a:solidFill>
          </a:ln>
        </p:spPr>
      </p:pic>
      <p:pic>
        <p:nvPicPr>
          <p:cNvPr id="8" name="Picture 7">
            <a:extLst>
              <a:ext uri="{FF2B5EF4-FFF2-40B4-BE49-F238E27FC236}">
                <a16:creationId xmlns:a16="http://schemas.microsoft.com/office/drawing/2014/main" id="{24EE8232-7BD1-4C5A-A2BA-F804227DDC72}"/>
              </a:ext>
            </a:extLst>
          </p:cNvPr>
          <p:cNvPicPr>
            <a:picLocks noChangeAspect="1"/>
          </p:cNvPicPr>
          <p:nvPr/>
        </p:nvPicPr>
        <p:blipFill>
          <a:blip r:embed="rId4"/>
          <a:stretch>
            <a:fillRect/>
          </a:stretch>
        </p:blipFill>
        <p:spPr>
          <a:xfrm>
            <a:off x="6671424" y="1650999"/>
            <a:ext cx="2133600" cy="4053840"/>
          </a:xfrm>
          <a:prstGeom prst="rect">
            <a:avLst/>
          </a:prstGeom>
          <a:ln>
            <a:solidFill>
              <a:schemeClr val="tx1"/>
            </a:solidFill>
          </a:ln>
        </p:spPr>
      </p:pic>
      <p:sp>
        <p:nvSpPr>
          <p:cNvPr id="9" name="Rectangle 8">
            <a:extLst>
              <a:ext uri="{FF2B5EF4-FFF2-40B4-BE49-F238E27FC236}">
                <a16:creationId xmlns:a16="http://schemas.microsoft.com/office/drawing/2014/main" id="{E0ED7DD3-1044-42A2-9C51-FBF7DC02AEE0}"/>
              </a:ext>
            </a:extLst>
          </p:cNvPr>
          <p:cNvSpPr/>
          <p:nvPr/>
        </p:nvSpPr>
        <p:spPr>
          <a:xfrm>
            <a:off x="4706750" y="1650999"/>
            <a:ext cx="1742173" cy="1892896"/>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C5C6A3A0-A2C9-4B0D-82C5-8AE9E1E3C2F9}"/>
              </a:ext>
            </a:extLst>
          </p:cNvPr>
          <p:cNvSpPr/>
          <p:nvPr/>
        </p:nvSpPr>
        <p:spPr>
          <a:xfrm>
            <a:off x="6784207" y="1870776"/>
            <a:ext cx="1742173" cy="248946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4CA9B434-8951-42DB-9BC8-F94983AAF7F5}"/>
              </a:ext>
            </a:extLst>
          </p:cNvPr>
          <p:cNvSpPr/>
          <p:nvPr/>
        </p:nvSpPr>
        <p:spPr>
          <a:xfrm>
            <a:off x="6704955" y="5525216"/>
            <a:ext cx="744999" cy="179623"/>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205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b="1" dirty="0" err="1">
                <a:solidFill>
                  <a:schemeClr val="tx1"/>
                </a:solidFill>
              </a:rPr>
              <a:t>Booklink</a:t>
            </a:r>
            <a:r>
              <a:rPr lang="en-US" b="1" dirty="0">
                <a:solidFill>
                  <a:schemeClr val="tx1"/>
                </a:solidFill>
              </a:rPr>
              <a:t> Members</a:t>
            </a:r>
            <a:endParaRPr lang="en-SG" b="1" dirty="0">
              <a:solidFill>
                <a:schemeClr val="tx1"/>
              </a:solidFill>
            </a:endParaRPr>
          </a:p>
        </p:txBody>
      </p:sp>
    </p:spTree>
    <p:extLst>
      <p:ext uri="{BB962C8B-B14F-4D97-AF65-F5344CB8AC3E}">
        <p14:creationId xmlns:p14="http://schemas.microsoft.com/office/powerpoint/2010/main" val="30931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942023-C11E-49B2-A604-FB3AFEA2776A}"/>
              </a:ext>
            </a:extLst>
          </p:cNvPr>
          <p:cNvSpPr>
            <a:spLocks noGrp="1"/>
          </p:cNvSpPr>
          <p:nvPr>
            <p:ph type="sldNum" sz="quarter" idx="12"/>
          </p:nvPr>
        </p:nvSpPr>
        <p:spPr/>
        <p:txBody>
          <a:bodyPr/>
          <a:lstStyle/>
          <a:p>
            <a:fld id="{6767FADE-2612-3649-B495-F644A23F288B}" type="slidenum">
              <a:rPr lang="en-US" smtClean="0"/>
              <a:pPr/>
              <a:t>28</a:t>
            </a:fld>
            <a:endParaRPr lang="en-US"/>
          </a:p>
        </p:txBody>
      </p:sp>
      <p:sp>
        <p:nvSpPr>
          <p:cNvPr id="3" name="Title 2">
            <a:extLst>
              <a:ext uri="{FF2B5EF4-FFF2-40B4-BE49-F238E27FC236}">
                <a16:creationId xmlns:a16="http://schemas.microsoft.com/office/drawing/2014/main" id="{EB40B585-9CA1-406D-BB3C-565C9943674A}"/>
              </a:ext>
            </a:extLst>
          </p:cNvPr>
          <p:cNvSpPr>
            <a:spLocks noGrp="1"/>
          </p:cNvSpPr>
          <p:nvPr>
            <p:ph type="title"/>
          </p:nvPr>
        </p:nvSpPr>
        <p:spPr>
          <a:xfrm>
            <a:off x="665610" y="260714"/>
            <a:ext cx="6714718" cy="813174"/>
          </a:xfrm>
        </p:spPr>
        <p:txBody>
          <a:bodyPr>
            <a:normAutofit/>
          </a:bodyPr>
          <a:lstStyle/>
          <a:p>
            <a:r>
              <a:rPr lang="en-US" dirty="0">
                <a:solidFill>
                  <a:schemeClr val="tx1"/>
                </a:solidFill>
                <a:latin typeface="Amasis MT Pro Black" panose="02040A04050005020304" pitchFamily="18" charset="0"/>
              </a:rPr>
              <a:t>Exercise 2 – </a:t>
            </a:r>
            <a:r>
              <a:rPr lang="en-US" dirty="0" err="1">
                <a:solidFill>
                  <a:schemeClr val="tx1"/>
                </a:solidFill>
                <a:latin typeface="Amasis MT Pro Black" panose="02040A04050005020304" pitchFamily="18" charset="0"/>
              </a:rPr>
              <a:t>Booklink</a:t>
            </a:r>
            <a:r>
              <a:rPr lang="en-US" dirty="0">
                <a:solidFill>
                  <a:schemeClr val="tx1"/>
                </a:solidFill>
                <a:latin typeface="Amasis MT Pro Black" panose="02040A04050005020304" pitchFamily="18" charset="0"/>
              </a:rPr>
              <a:t> Members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928F6FE-2A68-40E9-A7C8-3C9E51AF8F4A}"/>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Create the classes based on the class diagram below.</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ADC0CAC2-E1A4-42C0-98D2-989C8B412969}"/>
              </a:ext>
            </a:extLst>
          </p:cNvPr>
          <p:cNvPicPr>
            <a:picLocks noChangeAspect="1"/>
          </p:cNvPicPr>
          <p:nvPr/>
        </p:nvPicPr>
        <p:blipFill>
          <a:blip r:embed="rId3"/>
          <a:stretch>
            <a:fillRect/>
          </a:stretch>
        </p:blipFill>
        <p:spPr>
          <a:xfrm>
            <a:off x="640080" y="2958978"/>
            <a:ext cx="7863840" cy="2087867"/>
          </a:xfrm>
          <a:prstGeom prst="rect">
            <a:avLst/>
          </a:prstGeom>
        </p:spPr>
      </p:pic>
    </p:spTree>
    <p:extLst>
      <p:ext uri="{BB962C8B-B14F-4D97-AF65-F5344CB8AC3E}">
        <p14:creationId xmlns:p14="http://schemas.microsoft.com/office/powerpoint/2010/main" val="12408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942023-C11E-49B2-A604-FB3AFEA2776A}"/>
              </a:ext>
            </a:extLst>
          </p:cNvPr>
          <p:cNvSpPr>
            <a:spLocks noGrp="1"/>
          </p:cNvSpPr>
          <p:nvPr>
            <p:ph type="sldNum" sz="quarter" idx="12"/>
          </p:nvPr>
        </p:nvSpPr>
        <p:spPr/>
        <p:txBody>
          <a:bodyPr/>
          <a:lstStyle/>
          <a:p>
            <a:fld id="{6767FADE-2612-3649-B495-F644A23F288B}" type="slidenum">
              <a:rPr lang="en-US" smtClean="0"/>
              <a:pPr/>
              <a:t>29</a:t>
            </a:fld>
            <a:endParaRPr lang="en-US"/>
          </a:p>
        </p:txBody>
      </p:sp>
      <p:sp>
        <p:nvSpPr>
          <p:cNvPr id="3" name="Title 2">
            <a:extLst>
              <a:ext uri="{FF2B5EF4-FFF2-40B4-BE49-F238E27FC236}">
                <a16:creationId xmlns:a16="http://schemas.microsoft.com/office/drawing/2014/main" id="{EB40B585-9CA1-406D-BB3C-565C9943674A}"/>
              </a:ext>
            </a:extLst>
          </p:cNvPr>
          <p:cNvSpPr>
            <a:spLocks noGrp="1"/>
          </p:cNvSpPr>
          <p:nvPr>
            <p:ph type="title"/>
          </p:nvPr>
        </p:nvSpPr>
        <p:spPr>
          <a:xfrm>
            <a:off x="665610" y="207551"/>
            <a:ext cx="6714718" cy="855705"/>
          </a:xfrm>
        </p:spPr>
        <p:txBody>
          <a:bodyPr>
            <a:normAutofit/>
          </a:bodyPr>
          <a:lstStyle/>
          <a:p>
            <a:r>
              <a:rPr lang="en-US" dirty="0">
                <a:solidFill>
                  <a:schemeClr val="tx1"/>
                </a:solidFill>
                <a:latin typeface="Amasis MT Pro Black" panose="02040A04050005020304" pitchFamily="18" charset="0"/>
              </a:rPr>
              <a:t>Exercise 2 – </a:t>
            </a:r>
            <a:r>
              <a:rPr lang="en-US" dirty="0" err="1">
                <a:solidFill>
                  <a:schemeClr val="tx1"/>
                </a:solidFill>
                <a:latin typeface="Amasis MT Pro Black" panose="02040A04050005020304" pitchFamily="18" charset="0"/>
              </a:rPr>
              <a:t>Booklink</a:t>
            </a:r>
            <a:r>
              <a:rPr lang="en-US" dirty="0">
                <a:solidFill>
                  <a:schemeClr val="tx1"/>
                </a:solidFill>
                <a:latin typeface="Amasis MT Pro Black" panose="02040A04050005020304" pitchFamily="18" charset="0"/>
              </a:rPr>
              <a:t> Members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928F6FE-2A68-40E9-A7C8-3C9E51AF8F4A}"/>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In </a:t>
            </a:r>
            <a:r>
              <a:rPr lang="en-US" b="1" dirty="0" err="1">
                <a:latin typeface="Amasis MT Pro" panose="02040504050005020304" pitchFamily="18" charset="0"/>
              </a:rPr>
              <a:t>MemberController</a:t>
            </a:r>
            <a:r>
              <a:rPr lang="en-US" dirty="0">
                <a:latin typeface="Amasis MT Pro" panose="02040504050005020304" pitchFamily="18" charset="0"/>
              </a:rPr>
              <a:t>, include the mappings and methods required to:</a:t>
            </a:r>
          </a:p>
          <a:p>
            <a:pPr lvl="1"/>
            <a:r>
              <a:rPr lang="en-US" dirty="0">
                <a:latin typeface="Amasis MT Pro" panose="02040504050005020304" pitchFamily="18" charset="0"/>
              </a:rPr>
              <a:t>Add a new member</a:t>
            </a:r>
          </a:p>
          <a:p>
            <a:pPr lvl="1"/>
            <a:r>
              <a:rPr lang="en-US" dirty="0">
                <a:latin typeface="Amasis MT Pro" panose="02040504050005020304" pitchFamily="18" charset="0"/>
              </a:rPr>
              <a:t>View a list of all members</a:t>
            </a:r>
          </a:p>
          <a:p>
            <a:pPr lvl="1"/>
            <a:r>
              <a:rPr lang="en-US" dirty="0">
                <a:latin typeface="Amasis MT Pro" panose="02040504050005020304" pitchFamily="18" charset="0"/>
              </a:rPr>
              <a:t>Edit a member’s detail</a:t>
            </a:r>
          </a:p>
          <a:p>
            <a:pPr lvl="1"/>
            <a:r>
              <a:rPr lang="en-US" dirty="0">
                <a:latin typeface="Amasis MT Pro" panose="02040504050005020304" pitchFamily="18" charset="0"/>
              </a:rPr>
              <a:t>Delete a member</a:t>
            </a:r>
          </a:p>
          <a:p>
            <a:pPr lvl="1"/>
            <a:endParaRPr lang="en-SG" dirty="0">
              <a:latin typeface="Amasis MT Pro" panose="02040504050005020304" pitchFamily="18" charset="0"/>
            </a:endParaRPr>
          </a:p>
        </p:txBody>
      </p:sp>
    </p:spTree>
    <p:extLst>
      <p:ext uri="{BB962C8B-B14F-4D97-AF65-F5344CB8AC3E}">
        <p14:creationId xmlns:p14="http://schemas.microsoft.com/office/powerpoint/2010/main" val="98155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3</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Admin matters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665610" y="1353288"/>
            <a:ext cx="7477125" cy="4941186"/>
          </a:xfrm>
        </p:spPr>
        <p:txBody>
          <a:bodyPr/>
          <a:lstStyle/>
          <a:p>
            <a:pPr marL="0" indent="0">
              <a:buNone/>
            </a:pPr>
            <a:r>
              <a:rPr lang="en-US" sz="2400" dirty="0">
                <a:latin typeface="Amasis MT Pro" panose="02040504050005020304" pitchFamily="18" charset="0"/>
              </a:rPr>
              <a:t>A tidy/clean laptop is a good laptop for learning</a:t>
            </a:r>
          </a:p>
          <a:p>
            <a:pPr marL="0" indent="0">
              <a:buNone/>
            </a:pPr>
            <a:endParaRPr lang="en-US" sz="2400" dirty="0">
              <a:latin typeface="Amasis MT Pro" panose="02040504050005020304" pitchFamily="18" charset="0"/>
            </a:endParaRPr>
          </a:p>
          <a:p>
            <a:pPr marL="0" indent="0">
              <a:buNone/>
            </a:pPr>
            <a:r>
              <a:rPr lang="en-US" dirty="0">
                <a:latin typeface="Amasis MT Pro" panose="02040504050005020304" pitchFamily="18" charset="0"/>
              </a:rPr>
              <a:t>Files c</a:t>
            </a:r>
            <a:r>
              <a:rPr lang="en-US" sz="2400" dirty="0">
                <a:latin typeface="Amasis MT Pro" panose="02040504050005020304" pitchFamily="18" charset="0"/>
              </a:rPr>
              <a:t>reated on the laptop will linger on. To prevent this:</a:t>
            </a:r>
          </a:p>
          <a:p>
            <a:endParaRPr lang="en-US" sz="2400" dirty="0">
              <a:latin typeface="Amasis MT Pro" panose="02040504050005020304" pitchFamily="18" charset="0"/>
            </a:endParaRPr>
          </a:p>
          <a:p>
            <a:pPr lvl="1"/>
            <a:r>
              <a:rPr lang="en-US" dirty="0">
                <a:latin typeface="Amasis MT Pro" panose="02040504050005020304" pitchFamily="18" charset="0"/>
              </a:rPr>
              <a:t>Create a folder in the "Documents" location for this workshop</a:t>
            </a:r>
          </a:p>
          <a:p>
            <a:pPr marL="914400" lvl="2" indent="0">
              <a:buNone/>
            </a:pPr>
            <a:r>
              <a:rPr lang="en-US" dirty="0">
                <a:latin typeface="Amasis MT Pro" panose="02040504050005020304" pitchFamily="18" charset="0"/>
              </a:rPr>
              <a:t>E.g. “</a:t>
            </a:r>
            <a:r>
              <a:rPr lang="en-US" dirty="0" err="1">
                <a:latin typeface="Amasis MT Pro" panose="02040504050005020304" pitchFamily="18" charset="0"/>
              </a:rPr>
              <a:t>SpringBoot</a:t>
            </a:r>
            <a:r>
              <a:rPr lang="en-US" dirty="0">
                <a:latin typeface="Amasis MT Pro" panose="02040504050005020304" pitchFamily="18" charset="0"/>
              </a:rPr>
              <a:t>-Alan" or “</a:t>
            </a:r>
            <a:r>
              <a:rPr lang="en-US" dirty="0" err="1">
                <a:latin typeface="Amasis MT Pro" panose="02040504050005020304" pitchFamily="18" charset="0"/>
              </a:rPr>
              <a:t>SpringBoot-PeterPan</a:t>
            </a:r>
            <a:r>
              <a:rPr lang="en-US" dirty="0">
                <a:latin typeface="Amasis MT Pro" panose="02040504050005020304" pitchFamily="18" charset="0"/>
              </a:rPr>
              <a:t>“</a:t>
            </a:r>
          </a:p>
          <a:p>
            <a:pPr marL="914400" lvl="2" indent="0">
              <a:buNone/>
            </a:pPr>
            <a:endParaRPr lang="en-US" dirty="0">
              <a:latin typeface="Amasis MT Pro" panose="02040504050005020304" pitchFamily="18" charset="0"/>
            </a:endParaRPr>
          </a:p>
          <a:p>
            <a:pPr lvl="1"/>
            <a:r>
              <a:rPr lang="en-US" dirty="0">
                <a:latin typeface="Amasis MT Pro" panose="02040504050005020304" pitchFamily="18" charset="0"/>
              </a:rPr>
              <a:t>All user created files to be placed in this folder</a:t>
            </a:r>
          </a:p>
          <a:p>
            <a:pPr lvl="1"/>
            <a:endParaRPr lang="en-US" dirty="0">
              <a:latin typeface="Amasis MT Pro" panose="02040504050005020304" pitchFamily="18" charset="0"/>
            </a:endParaRPr>
          </a:p>
          <a:p>
            <a:pPr lvl="1"/>
            <a:r>
              <a:rPr lang="en-US" dirty="0">
                <a:latin typeface="Amasis MT Pro" panose="02040504050005020304" pitchFamily="18" charset="0"/>
              </a:rPr>
              <a:t>Delete that folder after the course</a:t>
            </a:r>
          </a:p>
        </p:txBody>
      </p:sp>
    </p:spTree>
    <p:extLst>
      <p:ext uri="{BB962C8B-B14F-4D97-AF65-F5344CB8AC3E}">
        <p14:creationId xmlns:p14="http://schemas.microsoft.com/office/powerpoint/2010/main" val="348848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3F8E81-A498-468B-87FC-686A3389DD7E}"/>
              </a:ext>
            </a:extLst>
          </p:cNvPr>
          <p:cNvSpPr>
            <a:spLocks noGrp="1"/>
          </p:cNvSpPr>
          <p:nvPr>
            <p:ph type="sldNum" sz="quarter" idx="12"/>
          </p:nvPr>
        </p:nvSpPr>
        <p:spPr/>
        <p:txBody>
          <a:bodyPr/>
          <a:lstStyle/>
          <a:p>
            <a:fld id="{6767FADE-2612-3649-B495-F644A23F288B}" type="slidenum">
              <a:rPr lang="en-US" smtClean="0"/>
              <a:pPr/>
              <a:t>30</a:t>
            </a:fld>
            <a:endParaRPr lang="en-US"/>
          </a:p>
        </p:txBody>
      </p:sp>
      <p:sp>
        <p:nvSpPr>
          <p:cNvPr id="3" name="Title 2">
            <a:extLst>
              <a:ext uri="{FF2B5EF4-FFF2-40B4-BE49-F238E27FC236}">
                <a16:creationId xmlns:a16="http://schemas.microsoft.com/office/drawing/2014/main" id="{6FDC266D-C520-4936-BF4C-52AC642944F3}"/>
              </a:ext>
            </a:extLst>
          </p:cNvPr>
          <p:cNvSpPr>
            <a:spLocks noGrp="1"/>
          </p:cNvSpPr>
          <p:nvPr>
            <p:ph type="title"/>
          </p:nvPr>
        </p:nvSpPr>
        <p:spPr>
          <a:xfrm>
            <a:off x="665609" y="260714"/>
            <a:ext cx="6880409" cy="604593"/>
          </a:xfrm>
        </p:spPr>
        <p:txBody>
          <a:bodyPr>
            <a:normAutofit fontScale="90000"/>
          </a:bodyPr>
          <a:lstStyle/>
          <a:p>
            <a:r>
              <a:rPr lang="en-US" dirty="0">
                <a:solidFill>
                  <a:schemeClr val="tx1"/>
                </a:solidFill>
                <a:latin typeface="Amasis MT Pro Black" panose="02040A04050005020304" pitchFamily="18" charset="0"/>
              </a:rPr>
              <a:t>Exercise 2: Header Fragment to include Members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C485072-471D-45AE-A267-A74F4837DD19}"/>
              </a:ext>
            </a:extLst>
          </p:cNvPr>
          <p:cNvSpPr>
            <a:spLocks noGrp="1"/>
          </p:cNvSpPr>
          <p:nvPr>
            <p:ph sz="quarter" idx="13"/>
          </p:nvPr>
        </p:nvSpPr>
        <p:spPr>
          <a:xfrm>
            <a:off x="718218" y="1489676"/>
            <a:ext cx="7477125" cy="3759200"/>
          </a:xfrm>
        </p:spPr>
        <p:txBody>
          <a:bodyPr/>
          <a:lstStyle/>
          <a:p>
            <a:pPr marL="457200" indent="-457200">
              <a:buFont typeface="+mj-lt"/>
              <a:buAutoNum type="alphaLcParenR" startAt="3"/>
            </a:pPr>
            <a:r>
              <a:rPr lang="en-US" dirty="0">
                <a:latin typeface="Amasis MT Pro" panose="02040504050005020304" pitchFamily="18" charset="0"/>
              </a:rPr>
              <a:t>Create the following views:</a:t>
            </a:r>
          </a:p>
          <a:p>
            <a:pPr lvl="1"/>
            <a:r>
              <a:rPr lang="en-US" dirty="0">
                <a:latin typeface="Amasis MT Pro" panose="02040504050005020304" pitchFamily="18" charset="0"/>
              </a:rPr>
              <a:t>add_member.html – To add new members</a:t>
            </a:r>
          </a:p>
          <a:p>
            <a:pPr lvl="1"/>
            <a:r>
              <a:rPr lang="en-US" dirty="0">
                <a:latin typeface="Amasis MT Pro" panose="02040504050005020304" pitchFamily="18" charset="0"/>
              </a:rPr>
              <a:t>view_members.html – To view a list of all members</a:t>
            </a:r>
          </a:p>
          <a:p>
            <a:pPr lvl="1"/>
            <a:r>
              <a:rPr lang="en-US" dirty="0">
                <a:latin typeface="Amasis MT Pro" panose="02040504050005020304" pitchFamily="18" charset="0"/>
              </a:rPr>
              <a:t>edit_member.html – To edit a member’s details</a:t>
            </a:r>
          </a:p>
          <a:p>
            <a:pPr lvl="1"/>
            <a:endParaRPr lang="en-US" dirty="0">
              <a:latin typeface="Amasis MT Pro" panose="02040504050005020304" pitchFamily="18" charset="0"/>
            </a:endParaRPr>
          </a:p>
          <a:p>
            <a:pPr marL="457200" indent="-457200">
              <a:buFont typeface="+mj-lt"/>
              <a:buAutoNum type="alphaLcParenR" startAt="4"/>
            </a:pPr>
            <a:r>
              <a:rPr lang="en-US" dirty="0">
                <a:latin typeface="Amasis MT Pro" panose="02040504050005020304" pitchFamily="18" charset="0"/>
              </a:rPr>
              <a:t>Update the header fragment to include a link to a list of members:</a:t>
            </a:r>
          </a:p>
          <a:p>
            <a:pPr lvl="1"/>
            <a:endParaRPr lang="en-US" dirty="0">
              <a:latin typeface="Amasis MT Pro" panose="02040504050005020304" pitchFamily="18" charset="0"/>
            </a:endParaRP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1CFD73B2-152F-43D2-AF17-16A3A9738DC2}"/>
              </a:ext>
            </a:extLst>
          </p:cNvPr>
          <p:cNvPicPr>
            <a:picLocks noChangeAspect="1"/>
          </p:cNvPicPr>
          <p:nvPr/>
        </p:nvPicPr>
        <p:blipFill>
          <a:blip r:embed="rId3"/>
          <a:stretch>
            <a:fillRect/>
          </a:stretch>
        </p:blipFill>
        <p:spPr>
          <a:xfrm>
            <a:off x="1137352" y="4597400"/>
            <a:ext cx="6667500" cy="1219200"/>
          </a:xfrm>
          <a:prstGeom prst="rect">
            <a:avLst/>
          </a:prstGeom>
        </p:spPr>
      </p:pic>
    </p:spTree>
    <p:extLst>
      <p:ext uri="{BB962C8B-B14F-4D97-AF65-F5344CB8AC3E}">
        <p14:creationId xmlns:p14="http://schemas.microsoft.com/office/powerpoint/2010/main" val="355320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Validation</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3962884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109655-C301-4BEE-9A80-6723F8C482A3}"/>
              </a:ext>
            </a:extLst>
          </p:cNvPr>
          <p:cNvSpPr>
            <a:spLocks noGrp="1"/>
          </p:cNvSpPr>
          <p:nvPr>
            <p:ph type="sldNum" sz="quarter" idx="12"/>
          </p:nvPr>
        </p:nvSpPr>
        <p:spPr/>
        <p:txBody>
          <a:bodyPr/>
          <a:lstStyle/>
          <a:p>
            <a:fld id="{6767FADE-2612-3649-B495-F644A23F288B}" type="slidenum">
              <a:rPr lang="en-US" smtClean="0"/>
              <a:pPr/>
              <a:t>32</a:t>
            </a:fld>
            <a:endParaRPr lang="en-US"/>
          </a:p>
        </p:txBody>
      </p:sp>
      <p:sp>
        <p:nvSpPr>
          <p:cNvPr id="3" name="Title 2">
            <a:extLst>
              <a:ext uri="{FF2B5EF4-FFF2-40B4-BE49-F238E27FC236}">
                <a16:creationId xmlns:a16="http://schemas.microsoft.com/office/drawing/2014/main" id="{78EEB138-1957-4F2B-9B90-E07EA112DB78}"/>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Validation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98E012E-F383-4B56-9EBE-E53B4179D5EF}"/>
              </a:ext>
            </a:extLst>
          </p:cNvPr>
          <p:cNvSpPr>
            <a:spLocks noGrp="1"/>
          </p:cNvSpPr>
          <p:nvPr>
            <p:ph sz="quarter" idx="13"/>
          </p:nvPr>
        </p:nvSpPr>
        <p:spPr>
          <a:xfrm>
            <a:off x="665163" y="1650999"/>
            <a:ext cx="7872781" cy="4122479"/>
          </a:xfrm>
        </p:spPr>
        <p:txBody>
          <a:bodyPr/>
          <a:lstStyle/>
          <a:p>
            <a:r>
              <a:rPr lang="en-US" dirty="0">
                <a:latin typeface="Amasis MT Pro" panose="02040504050005020304" pitchFamily="18" charset="0"/>
              </a:rPr>
              <a:t>Validation is the process of ensuring that input is checked based on the requirements or constraints of that particular input.</a:t>
            </a:r>
          </a:p>
          <a:p>
            <a:endParaRPr lang="en-US" dirty="0">
              <a:latin typeface="Amasis MT Pro" panose="02040504050005020304" pitchFamily="18" charset="0"/>
            </a:endParaRPr>
          </a:p>
          <a:p>
            <a:r>
              <a:rPr lang="en-US" dirty="0">
                <a:latin typeface="Amasis MT Pro" panose="02040504050005020304" pitchFamily="18" charset="0"/>
              </a:rPr>
              <a:t>For example - in a web form, we may have certain fields that must be entered before the form can be submitted. </a:t>
            </a:r>
          </a:p>
          <a:p>
            <a:endParaRPr lang="en-US" dirty="0">
              <a:latin typeface="Amasis MT Pro" panose="02040504050005020304" pitchFamily="18" charset="0"/>
            </a:endParaRPr>
          </a:p>
          <a:p>
            <a:r>
              <a:rPr lang="en-US" dirty="0">
                <a:latin typeface="Amasis MT Pro" panose="02040504050005020304" pitchFamily="18" charset="0"/>
              </a:rPr>
              <a:t>Therefore, empty input would be considered as invalid.</a:t>
            </a:r>
            <a:endParaRPr lang="en-SG" dirty="0">
              <a:latin typeface="Amasis MT Pro" panose="02040504050005020304" pitchFamily="18" charset="0"/>
            </a:endParaRPr>
          </a:p>
        </p:txBody>
      </p:sp>
    </p:spTree>
    <p:extLst>
      <p:ext uri="{BB962C8B-B14F-4D97-AF65-F5344CB8AC3E}">
        <p14:creationId xmlns:p14="http://schemas.microsoft.com/office/powerpoint/2010/main" val="390730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01A7EE-B697-4D30-A154-7080D3C5C792}"/>
              </a:ext>
            </a:extLst>
          </p:cNvPr>
          <p:cNvSpPr>
            <a:spLocks noGrp="1"/>
          </p:cNvSpPr>
          <p:nvPr>
            <p:ph type="sldNum" sz="quarter" idx="12"/>
          </p:nvPr>
        </p:nvSpPr>
        <p:spPr/>
        <p:txBody>
          <a:bodyPr/>
          <a:lstStyle/>
          <a:p>
            <a:fld id="{6767FADE-2612-3649-B495-F644A23F288B}" type="slidenum">
              <a:rPr lang="en-US" smtClean="0"/>
              <a:pPr/>
              <a:t>33</a:t>
            </a:fld>
            <a:endParaRPr lang="en-US"/>
          </a:p>
        </p:txBody>
      </p:sp>
      <p:sp>
        <p:nvSpPr>
          <p:cNvPr id="3" name="Title 2">
            <a:extLst>
              <a:ext uri="{FF2B5EF4-FFF2-40B4-BE49-F238E27FC236}">
                <a16:creationId xmlns:a16="http://schemas.microsoft.com/office/drawing/2014/main" id="{91F7725D-C1AB-4D2B-A705-0F1F84E18BE4}"/>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Invalid Input – Empty values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3354FDC-3416-4308-BB44-6A2917156677}"/>
              </a:ext>
            </a:extLst>
          </p:cNvPr>
          <p:cNvSpPr>
            <a:spLocks noGrp="1"/>
          </p:cNvSpPr>
          <p:nvPr>
            <p:ph sz="quarter" idx="13"/>
          </p:nvPr>
        </p:nvSpPr>
        <p:spPr/>
        <p:txBody>
          <a:bodyPr/>
          <a:lstStyle/>
          <a:p>
            <a:r>
              <a:rPr lang="en-US" dirty="0">
                <a:latin typeface="Amasis MT Pro" panose="02040504050005020304" pitchFamily="18" charset="0"/>
              </a:rPr>
              <a:t>Attempting to save an empty category is possible at this point in our </a:t>
            </a:r>
            <a:r>
              <a:rPr lang="en-US" dirty="0" err="1">
                <a:latin typeface="Amasis MT Pro" panose="02040504050005020304" pitchFamily="18" charset="0"/>
              </a:rPr>
              <a:t>Booklink</a:t>
            </a:r>
            <a:r>
              <a:rPr lang="en-US" dirty="0">
                <a:latin typeface="Amasis MT Pro" panose="02040504050005020304" pitchFamily="18" charset="0"/>
              </a:rPr>
              <a:t> website.</a:t>
            </a:r>
          </a:p>
          <a:p>
            <a:pPr marL="0" indent="0">
              <a:buNone/>
            </a:pP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80B50AC5-EA5A-46AF-8AC1-AEBFEE1C12F7}"/>
              </a:ext>
            </a:extLst>
          </p:cNvPr>
          <p:cNvPicPr>
            <a:picLocks noChangeAspect="1"/>
          </p:cNvPicPr>
          <p:nvPr/>
        </p:nvPicPr>
        <p:blipFill>
          <a:blip r:embed="rId3"/>
          <a:stretch>
            <a:fillRect/>
          </a:stretch>
        </p:blipFill>
        <p:spPr>
          <a:xfrm>
            <a:off x="3309866" y="3222829"/>
            <a:ext cx="5335716" cy="2973064"/>
          </a:xfrm>
          <a:prstGeom prst="rect">
            <a:avLst/>
          </a:prstGeom>
          <a:ln>
            <a:solidFill>
              <a:schemeClr val="tx1"/>
            </a:solidFill>
          </a:ln>
        </p:spPr>
      </p:pic>
      <p:pic>
        <p:nvPicPr>
          <p:cNvPr id="6" name="Picture 5">
            <a:extLst>
              <a:ext uri="{FF2B5EF4-FFF2-40B4-BE49-F238E27FC236}">
                <a16:creationId xmlns:a16="http://schemas.microsoft.com/office/drawing/2014/main" id="{22875291-0548-4C2B-B07D-986D46B5EA1B}"/>
              </a:ext>
            </a:extLst>
          </p:cNvPr>
          <p:cNvPicPr>
            <a:picLocks noChangeAspect="1"/>
          </p:cNvPicPr>
          <p:nvPr/>
        </p:nvPicPr>
        <p:blipFill rotWithShape="1">
          <a:blip r:embed="rId4"/>
          <a:srcRect r="47539"/>
          <a:stretch/>
        </p:blipFill>
        <p:spPr>
          <a:xfrm>
            <a:off x="301607" y="3222829"/>
            <a:ext cx="2386794" cy="1981200"/>
          </a:xfrm>
          <a:prstGeom prst="rect">
            <a:avLst/>
          </a:prstGeom>
          <a:ln>
            <a:solidFill>
              <a:schemeClr val="tx1"/>
            </a:solidFill>
          </a:ln>
        </p:spPr>
      </p:pic>
      <p:sp>
        <p:nvSpPr>
          <p:cNvPr id="7" name="Oval 6">
            <a:extLst>
              <a:ext uri="{FF2B5EF4-FFF2-40B4-BE49-F238E27FC236}">
                <a16:creationId xmlns:a16="http://schemas.microsoft.com/office/drawing/2014/main" id="{6D9C5EBA-5E08-498A-B000-461D6CB61B7C}"/>
              </a:ext>
            </a:extLst>
          </p:cNvPr>
          <p:cNvSpPr/>
          <p:nvPr/>
        </p:nvSpPr>
        <p:spPr>
          <a:xfrm>
            <a:off x="4456497" y="5630779"/>
            <a:ext cx="789271" cy="4427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302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BREAK</a:t>
            </a:r>
            <a:endParaRPr lang="en-SG" b="1" dirty="0">
              <a:solidFill>
                <a:schemeClr val="tx1"/>
              </a:solidFill>
              <a:latin typeface="Amasis MT Pro Black" panose="02040A04050005020304" pitchFamily="18" charset="0"/>
            </a:endParaRPr>
          </a:p>
        </p:txBody>
      </p:sp>
      <p:pic>
        <p:nvPicPr>
          <p:cNvPr id="3074" name="Picture 2" descr="258,290 Break time Images, Stock Photos &amp; Vectors | Shutterstock">
            <a:extLst>
              <a:ext uri="{FF2B5EF4-FFF2-40B4-BE49-F238E27FC236}">
                <a16:creationId xmlns:a16="http://schemas.microsoft.com/office/drawing/2014/main" id="{A0053B7F-D12B-B38A-64E4-82A30BC73C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2178" y="1651000"/>
            <a:ext cx="5243094" cy="3759200"/>
          </a:xfrm>
          <a:prstGeom prst="rect">
            <a:avLst/>
          </a:prstGeom>
          <a:solidFill>
            <a:srgbClr val="FFFFFF"/>
          </a:solidFill>
        </p:spPr>
      </p:pic>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34</a:t>
            </a:fld>
            <a:endParaRPr lang="en-US"/>
          </a:p>
        </p:txBody>
      </p:sp>
    </p:spTree>
    <p:extLst>
      <p:ext uri="{BB962C8B-B14F-4D97-AF65-F5344CB8AC3E}">
        <p14:creationId xmlns:p14="http://schemas.microsoft.com/office/powerpoint/2010/main" val="3984141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57AD8-6FB8-4E23-895F-870A98034271}"/>
              </a:ext>
            </a:extLst>
          </p:cNvPr>
          <p:cNvSpPr>
            <a:spLocks noGrp="1"/>
          </p:cNvSpPr>
          <p:nvPr>
            <p:ph type="sldNum" sz="quarter" idx="12"/>
          </p:nvPr>
        </p:nvSpPr>
        <p:spPr/>
        <p:txBody>
          <a:bodyPr/>
          <a:lstStyle/>
          <a:p>
            <a:fld id="{6767FADE-2612-3649-B495-F644A23F288B}" type="slidenum">
              <a:rPr lang="en-US" smtClean="0"/>
              <a:pPr/>
              <a:t>35</a:t>
            </a:fld>
            <a:endParaRPr lang="en-US"/>
          </a:p>
        </p:txBody>
      </p:sp>
      <p:sp>
        <p:nvSpPr>
          <p:cNvPr id="3" name="Title 2">
            <a:extLst>
              <a:ext uri="{FF2B5EF4-FFF2-40B4-BE49-F238E27FC236}">
                <a16:creationId xmlns:a16="http://schemas.microsoft.com/office/drawing/2014/main" id="{A1740610-03C1-492E-9446-6165E4BE0EFE}"/>
              </a:ext>
            </a:extLst>
          </p:cNvPr>
          <p:cNvSpPr>
            <a:spLocks noGrp="1"/>
          </p:cNvSpPr>
          <p:nvPr>
            <p:ph type="title"/>
          </p:nvPr>
        </p:nvSpPr>
        <p:spPr>
          <a:xfrm>
            <a:off x="665609" y="260714"/>
            <a:ext cx="6373143" cy="816759"/>
          </a:xfrm>
        </p:spPr>
        <p:txBody>
          <a:bodyPr/>
          <a:lstStyle/>
          <a:p>
            <a:r>
              <a:rPr lang="en-US" dirty="0">
                <a:solidFill>
                  <a:schemeClr val="tx1"/>
                </a:solidFill>
                <a:latin typeface="Amasis MT Pro Black" panose="02040A04050005020304" pitchFamily="18" charset="0"/>
              </a:rPr>
              <a:t>Invalid Input – Empty values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BF43A44-B6E1-4556-BC8E-B86731D156FF}"/>
              </a:ext>
            </a:extLst>
          </p:cNvPr>
          <p:cNvSpPr>
            <a:spLocks noGrp="1"/>
          </p:cNvSpPr>
          <p:nvPr>
            <p:ph sz="quarter" idx="13"/>
          </p:nvPr>
        </p:nvSpPr>
        <p:spPr>
          <a:xfrm>
            <a:off x="521944" y="1342656"/>
            <a:ext cx="4645479" cy="4143744"/>
          </a:xfrm>
        </p:spPr>
        <p:txBody>
          <a:bodyPr/>
          <a:lstStyle/>
          <a:p>
            <a:r>
              <a:rPr lang="en-US" sz="2200" dirty="0">
                <a:latin typeface="Amasis MT Pro" panose="02040504050005020304" pitchFamily="18" charset="0"/>
              </a:rPr>
              <a:t>To stop users from entering empty values into our system, we need to apply some form of validation to our forms.</a:t>
            </a:r>
          </a:p>
          <a:p>
            <a:endParaRPr lang="en-US" sz="2200" dirty="0">
              <a:latin typeface="Amasis MT Pro" panose="02040504050005020304" pitchFamily="18" charset="0"/>
            </a:endParaRPr>
          </a:p>
          <a:p>
            <a:r>
              <a:rPr lang="en-US" sz="2200" dirty="0">
                <a:latin typeface="Amasis MT Pro" panose="02040504050005020304" pitchFamily="18" charset="0"/>
              </a:rPr>
              <a:t>There are two parts to validation of input</a:t>
            </a:r>
          </a:p>
          <a:p>
            <a:pPr lvl="1"/>
            <a:r>
              <a:rPr lang="en-US" sz="2200" dirty="0">
                <a:highlight>
                  <a:srgbClr val="FFFF00"/>
                </a:highlight>
                <a:latin typeface="Amasis MT Pro" panose="02040504050005020304" pitchFamily="18" charset="0"/>
              </a:rPr>
              <a:t>Front-end or client-side</a:t>
            </a:r>
          </a:p>
          <a:p>
            <a:pPr lvl="1"/>
            <a:r>
              <a:rPr lang="en-US" sz="2200" dirty="0">
                <a:highlight>
                  <a:srgbClr val="FFFF00"/>
                </a:highlight>
                <a:latin typeface="Amasis MT Pro" panose="02040504050005020304" pitchFamily="18" charset="0"/>
              </a:rPr>
              <a:t>Back-end or server-side </a:t>
            </a:r>
            <a:endParaRPr lang="en-SG" sz="2200" dirty="0">
              <a:highlight>
                <a:srgbClr val="FFFF00"/>
              </a:highlight>
              <a:latin typeface="Amasis MT Pro" panose="02040504050005020304" pitchFamily="18" charset="0"/>
            </a:endParaRPr>
          </a:p>
        </p:txBody>
      </p:sp>
      <p:pic>
        <p:nvPicPr>
          <p:cNvPr id="6" name="Picture 5">
            <a:extLst>
              <a:ext uri="{FF2B5EF4-FFF2-40B4-BE49-F238E27FC236}">
                <a16:creationId xmlns:a16="http://schemas.microsoft.com/office/drawing/2014/main" id="{74FF2F12-A6B4-4BC7-93C5-E4AD7155D5B1}"/>
              </a:ext>
            </a:extLst>
          </p:cNvPr>
          <p:cNvPicPr>
            <a:picLocks noChangeAspect="1"/>
          </p:cNvPicPr>
          <p:nvPr/>
        </p:nvPicPr>
        <p:blipFill>
          <a:blip r:embed="rId2"/>
          <a:stretch>
            <a:fillRect/>
          </a:stretch>
        </p:blipFill>
        <p:spPr>
          <a:xfrm>
            <a:off x="5255045" y="2729772"/>
            <a:ext cx="3639905" cy="3253955"/>
          </a:xfrm>
          <a:prstGeom prst="rect">
            <a:avLst/>
          </a:prstGeom>
          <a:ln>
            <a:solidFill>
              <a:schemeClr val="tx1"/>
            </a:solidFill>
          </a:ln>
        </p:spPr>
      </p:pic>
    </p:spTree>
    <p:extLst>
      <p:ext uri="{BB962C8B-B14F-4D97-AF65-F5344CB8AC3E}">
        <p14:creationId xmlns:p14="http://schemas.microsoft.com/office/powerpoint/2010/main" val="2351112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Front-end Validation</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1633702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21F20-7FC3-44E5-9189-79133AC59200}"/>
              </a:ext>
            </a:extLst>
          </p:cNvPr>
          <p:cNvSpPr>
            <a:spLocks noGrp="1"/>
          </p:cNvSpPr>
          <p:nvPr>
            <p:ph type="sldNum" sz="quarter" idx="12"/>
          </p:nvPr>
        </p:nvSpPr>
        <p:spPr/>
        <p:txBody>
          <a:bodyPr/>
          <a:lstStyle/>
          <a:p>
            <a:fld id="{6767FADE-2612-3649-B495-F644A23F288B}" type="slidenum">
              <a:rPr lang="en-US" smtClean="0"/>
              <a:pPr/>
              <a:t>37</a:t>
            </a:fld>
            <a:endParaRPr lang="en-US"/>
          </a:p>
        </p:txBody>
      </p:sp>
      <p:sp>
        <p:nvSpPr>
          <p:cNvPr id="3" name="Title 2">
            <a:extLst>
              <a:ext uri="{FF2B5EF4-FFF2-40B4-BE49-F238E27FC236}">
                <a16:creationId xmlns:a16="http://schemas.microsoft.com/office/drawing/2014/main" id="{FF9BEFCE-6645-4ECE-8B16-AB37FDF5C11D}"/>
              </a:ext>
            </a:extLst>
          </p:cNvPr>
          <p:cNvSpPr>
            <a:spLocks noGrp="1"/>
          </p:cNvSpPr>
          <p:nvPr>
            <p:ph type="title"/>
          </p:nvPr>
        </p:nvSpPr>
        <p:spPr>
          <a:xfrm>
            <a:off x="665609" y="260714"/>
            <a:ext cx="6894139" cy="685584"/>
          </a:xfrm>
        </p:spPr>
        <p:txBody>
          <a:bodyPr>
            <a:normAutofit fontScale="90000"/>
          </a:bodyPr>
          <a:lstStyle/>
          <a:p>
            <a:r>
              <a:rPr lang="en-US" dirty="0">
                <a:solidFill>
                  <a:schemeClr val="tx1"/>
                </a:solidFill>
                <a:latin typeface="Amasis MT Pro Black" panose="02040A04050005020304" pitchFamily="18" charset="0"/>
              </a:rPr>
              <a:t>Front-end validation - JavaScript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22EC6E4-DD4A-4F91-A16F-E8A291A7A3E9}"/>
              </a:ext>
            </a:extLst>
          </p:cNvPr>
          <p:cNvSpPr>
            <a:spLocks noGrp="1"/>
          </p:cNvSpPr>
          <p:nvPr>
            <p:ph sz="quarter" idx="13"/>
          </p:nvPr>
        </p:nvSpPr>
        <p:spPr>
          <a:xfrm>
            <a:off x="523121" y="1272067"/>
            <a:ext cx="7649497" cy="4313865"/>
          </a:xfrm>
        </p:spPr>
        <p:txBody>
          <a:bodyPr/>
          <a:lstStyle/>
          <a:p>
            <a:r>
              <a:rPr lang="en-US" sz="2200" b="1" dirty="0">
                <a:latin typeface="Amasis MT Pro" panose="02040504050005020304" pitchFamily="18" charset="0"/>
              </a:rPr>
              <a:t>JavaScript(JS) </a:t>
            </a:r>
            <a:r>
              <a:rPr lang="en-US" sz="2200" dirty="0">
                <a:latin typeface="Amasis MT Pro" panose="02040504050005020304" pitchFamily="18" charset="0"/>
              </a:rPr>
              <a:t>is a scripting or programming language that allows you to implement dynamic features on a webpage. </a:t>
            </a:r>
          </a:p>
          <a:p>
            <a:endParaRPr lang="en-US" sz="2200" dirty="0">
              <a:latin typeface="Amasis MT Pro" panose="02040504050005020304" pitchFamily="18" charset="0"/>
            </a:endParaRPr>
          </a:p>
          <a:p>
            <a:r>
              <a:rPr lang="en-US" sz="2200" dirty="0">
                <a:latin typeface="Amasis MT Pro" panose="02040504050005020304" pitchFamily="18" charset="0"/>
              </a:rPr>
              <a:t>Most responsive or interactive components that you see on a webpage such as instant updates or checks, games, maps, </a:t>
            </a:r>
            <a:r>
              <a:rPr lang="en-US" sz="2200" dirty="0" err="1">
                <a:latin typeface="Amasis MT Pro" panose="02040504050005020304" pitchFamily="18" charset="0"/>
              </a:rPr>
              <a:t>etc</a:t>
            </a:r>
            <a:r>
              <a:rPr lang="en-US" sz="2200" dirty="0">
                <a:latin typeface="Amasis MT Pro" panose="02040504050005020304" pitchFamily="18" charset="0"/>
              </a:rPr>
              <a:t>, will likely involve some form of JS. </a:t>
            </a:r>
          </a:p>
          <a:p>
            <a:endParaRPr lang="en-US" sz="2200" dirty="0">
              <a:latin typeface="Amasis MT Pro" panose="02040504050005020304" pitchFamily="18" charset="0"/>
            </a:endParaRPr>
          </a:p>
          <a:p>
            <a:r>
              <a:rPr lang="en-US" sz="2200" dirty="0">
                <a:latin typeface="Amasis MT Pro" panose="02040504050005020304" pitchFamily="18" charset="0"/>
              </a:rPr>
              <a:t>You can use plain JS or use one of the many JavaScript frameworks out there that provide features to help you to build a more interactive website.</a:t>
            </a:r>
            <a:endParaRPr lang="en-SG" sz="2200" dirty="0">
              <a:latin typeface="Amasis MT Pro" panose="02040504050005020304" pitchFamily="18" charset="0"/>
            </a:endParaRPr>
          </a:p>
        </p:txBody>
      </p:sp>
    </p:spTree>
    <p:extLst>
      <p:ext uri="{BB962C8B-B14F-4D97-AF65-F5344CB8AC3E}">
        <p14:creationId xmlns:p14="http://schemas.microsoft.com/office/powerpoint/2010/main" val="60774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21F20-7FC3-44E5-9189-79133AC59200}"/>
              </a:ext>
            </a:extLst>
          </p:cNvPr>
          <p:cNvSpPr>
            <a:spLocks noGrp="1"/>
          </p:cNvSpPr>
          <p:nvPr>
            <p:ph type="sldNum" sz="quarter" idx="12"/>
          </p:nvPr>
        </p:nvSpPr>
        <p:spPr/>
        <p:txBody>
          <a:bodyPr/>
          <a:lstStyle/>
          <a:p>
            <a:fld id="{6767FADE-2612-3649-B495-F644A23F288B}" type="slidenum">
              <a:rPr lang="en-US" smtClean="0"/>
              <a:pPr/>
              <a:t>38</a:t>
            </a:fld>
            <a:endParaRPr lang="en-US"/>
          </a:p>
        </p:txBody>
      </p:sp>
      <p:sp>
        <p:nvSpPr>
          <p:cNvPr id="3" name="Title 2">
            <a:extLst>
              <a:ext uri="{FF2B5EF4-FFF2-40B4-BE49-F238E27FC236}">
                <a16:creationId xmlns:a16="http://schemas.microsoft.com/office/drawing/2014/main" id="{FF9BEFCE-6645-4ECE-8B16-AB37FDF5C11D}"/>
              </a:ext>
            </a:extLst>
          </p:cNvPr>
          <p:cNvSpPr>
            <a:spLocks noGrp="1"/>
          </p:cNvSpPr>
          <p:nvPr>
            <p:ph type="title"/>
          </p:nvPr>
        </p:nvSpPr>
        <p:spPr>
          <a:xfrm>
            <a:off x="665610" y="260714"/>
            <a:ext cx="7167384" cy="760012"/>
          </a:xfrm>
        </p:spPr>
        <p:txBody>
          <a:bodyPr>
            <a:normAutofit/>
          </a:bodyPr>
          <a:lstStyle/>
          <a:p>
            <a:r>
              <a:rPr lang="en-US" dirty="0">
                <a:solidFill>
                  <a:schemeClr val="tx1"/>
                </a:solidFill>
                <a:latin typeface="Amasis MT Pro Black" panose="02040A04050005020304" pitchFamily="18" charset="0"/>
              </a:rPr>
              <a:t>Front-end validation - JavaScript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22EC6E4-DD4A-4F91-A16F-E8A291A7A3E9}"/>
              </a:ext>
            </a:extLst>
          </p:cNvPr>
          <p:cNvSpPr>
            <a:spLocks noGrp="1"/>
          </p:cNvSpPr>
          <p:nvPr>
            <p:ph sz="quarter" idx="13"/>
          </p:nvPr>
        </p:nvSpPr>
        <p:spPr>
          <a:xfrm>
            <a:off x="665610" y="1499973"/>
            <a:ext cx="5894678" cy="3848204"/>
          </a:xfrm>
        </p:spPr>
        <p:txBody>
          <a:bodyPr/>
          <a:lstStyle/>
          <a:p>
            <a:r>
              <a:rPr lang="en-US" sz="1800" dirty="0">
                <a:latin typeface="Amasis MT Pro" panose="02040504050005020304" pitchFamily="18" charset="0"/>
              </a:rPr>
              <a:t>Besides being a CSS framework, </a:t>
            </a:r>
            <a:r>
              <a:rPr lang="en-US" sz="1800" b="1" dirty="0">
                <a:latin typeface="Amasis MT Pro" panose="02040504050005020304" pitchFamily="18" charset="0"/>
              </a:rPr>
              <a:t>Bootstrap 5 </a:t>
            </a:r>
            <a:r>
              <a:rPr lang="en-US" sz="1800" dirty="0">
                <a:latin typeface="Amasis MT Pro" panose="02040504050005020304" pitchFamily="18" charset="0"/>
              </a:rPr>
              <a:t>is also able to work with plain JS and has dropped dependency on jQuery(A JS framework). </a:t>
            </a:r>
          </a:p>
          <a:p>
            <a:endParaRPr lang="en-US" sz="1800" dirty="0">
              <a:latin typeface="Amasis MT Pro" panose="02040504050005020304" pitchFamily="18" charset="0"/>
            </a:endParaRPr>
          </a:p>
          <a:p>
            <a:r>
              <a:rPr lang="en-US" sz="1800" dirty="0">
                <a:latin typeface="Amasis MT Pro" panose="02040504050005020304" pitchFamily="18" charset="0"/>
              </a:rPr>
              <a:t>We will use some classes from bootstrap to style feedback</a:t>
            </a:r>
          </a:p>
          <a:p>
            <a:endParaRPr lang="en-US" sz="1800" dirty="0">
              <a:latin typeface="Amasis MT Pro" panose="02040504050005020304" pitchFamily="18" charset="0"/>
            </a:endParaRPr>
          </a:p>
          <a:p>
            <a:r>
              <a:rPr lang="en-US" sz="1800" dirty="0">
                <a:latin typeface="Amasis MT Pro" panose="02040504050005020304" pitchFamily="18" charset="0"/>
              </a:rPr>
              <a:t>Take a look at the bootstrap folder you have in your project setup, you should see a </a:t>
            </a:r>
            <a:r>
              <a:rPr lang="en-US" sz="1800" b="1" dirty="0" err="1">
                <a:latin typeface="Amasis MT Pro" panose="02040504050005020304" pitchFamily="18" charset="0"/>
              </a:rPr>
              <a:t>js</a:t>
            </a:r>
            <a:r>
              <a:rPr lang="en-US" sz="1800" dirty="0">
                <a:latin typeface="Amasis MT Pro" panose="02040504050005020304" pitchFamily="18" charset="0"/>
              </a:rPr>
              <a:t> folder. </a:t>
            </a:r>
          </a:p>
          <a:p>
            <a:endParaRPr lang="en-US" sz="1800" dirty="0">
              <a:latin typeface="Amasis MT Pro" panose="02040504050005020304" pitchFamily="18" charset="0"/>
            </a:endParaRPr>
          </a:p>
          <a:p>
            <a:r>
              <a:rPr lang="en-US" sz="1800" dirty="0">
                <a:latin typeface="Amasis MT Pro" panose="02040504050005020304" pitchFamily="18" charset="0"/>
              </a:rPr>
              <a:t>Check that your path to the </a:t>
            </a:r>
            <a:r>
              <a:rPr lang="en-US" sz="1800" b="1" dirty="0" err="1">
                <a:latin typeface="Amasis MT Pro" panose="02040504050005020304" pitchFamily="18" charset="0"/>
              </a:rPr>
              <a:t>js</a:t>
            </a:r>
            <a:r>
              <a:rPr lang="en-US" sz="1800" dirty="0">
                <a:latin typeface="Amasis MT Pro" panose="02040504050005020304" pitchFamily="18" charset="0"/>
              </a:rPr>
              <a:t> folder is correct in your template files.</a:t>
            </a:r>
          </a:p>
        </p:txBody>
      </p:sp>
      <p:grpSp>
        <p:nvGrpSpPr>
          <p:cNvPr id="7" name="Group 6">
            <a:extLst>
              <a:ext uri="{FF2B5EF4-FFF2-40B4-BE49-F238E27FC236}">
                <a16:creationId xmlns:a16="http://schemas.microsoft.com/office/drawing/2014/main" id="{A1AD9B19-A00F-4A00-8052-DAC8432C7902}"/>
              </a:ext>
            </a:extLst>
          </p:cNvPr>
          <p:cNvGrpSpPr/>
          <p:nvPr/>
        </p:nvGrpSpPr>
        <p:grpSpPr>
          <a:xfrm>
            <a:off x="6334432" y="2532350"/>
            <a:ext cx="2286000" cy="2371725"/>
            <a:chOff x="3260725" y="3901286"/>
            <a:chExt cx="2286000" cy="2371725"/>
          </a:xfrm>
        </p:grpSpPr>
        <p:pic>
          <p:nvPicPr>
            <p:cNvPr id="5" name="Picture 4">
              <a:extLst>
                <a:ext uri="{FF2B5EF4-FFF2-40B4-BE49-F238E27FC236}">
                  <a16:creationId xmlns:a16="http://schemas.microsoft.com/office/drawing/2014/main" id="{6934779E-DCD6-4CF0-A5B0-4EC3A2EA1B50}"/>
                </a:ext>
              </a:extLst>
            </p:cNvPr>
            <p:cNvPicPr>
              <a:picLocks noChangeAspect="1"/>
            </p:cNvPicPr>
            <p:nvPr/>
          </p:nvPicPr>
          <p:blipFill>
            <a:blip r:embed="rId3"/>
            <a:stretch>
              <a:fillRect/>
            </a:stretch>
          </p:blipFill>
          <p:spPr>
            <a:xfrm>
              <a:off x="3260725" y="3901286"/>
              <a:ext cx="2286000" cy="2371725"/>
            </a:xfrm>
            <a:prstGeom prst="rect">
              <a:avLst/>
            </a:prstGeom>
            <a:ln>
              <a:solidFill>
                <a:schemeClr val="tx1"/>
              </a:solidFill>
            </a:ln>
          </p:spPr>
        </p:pic>
        <p:sp>
          <p:nvSpPr>
            <p:cNvPr id="6" name="Rectangle 5">
              <a:extLst>
                <a:ext uri="{FF2B5EF4-FFF2-40B4-BE49-F238E27FC236}">
                  <a16:creationId xmlns:a16="http://schemas.microsoft.com/office/drawing/2014/main" id="{1E2CC410-FCE4-4471-B10B-3B9120E3334E}"/>
                </a:ext>
              </a:extLst>
            </p:cNvPr>
            <p:cNvSpPr/>
            <p:nvPr/>
          </p:nvSpPr>
          <p:spPr>
            <a:xfrm>
              <a:off x="3999123" y="5530467"/>
              <a:ext cx="760164" cy="24237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grpSp>
        <p:nvGrpSpPr>
          <p:cNvPr id="10" name="Group 9">
            <a:extLst>
              <a:ext uri="{FF2B5EF4-FFF2-40B4-BE49-F238E27FC236}">
                <a16:creationId xmlns:a16="http://schemas.microsoft.com/office/drawing/2014/main" id="{7DAA2EF0-8DCF-4697-9D40-05A2770EFD7D}"/>
              </a:ext>
            </a:extLst>
          </p:cNvPr>
          <p:cNvGrpSpPr/>
          <p:nvPr/>
        </p:nvGrpSpPr>
        <p:grpSpPr>
          <a:xfrm>
            <a:off x="1857682" y="5738420"/>
            <a:ext cx="6762750" cy="581025"/>
            <a:chOff x="871136" y="5522912"/>
            <a:chExt cx="6762750" cy="581025"/>
          </a:xfrm>
        </p:grpSpPr>
        <p:pic>
          <p:nvPicPr>
            <p:cNvPr id="8" name="Picture 7">
              <a:extLst>
                <a:ext uri="{FF2B5EF4-FFF2-40B4-BE49-F238E27FC236}">
                  <a16:creationId xmlns:a16="http://schemas.microsoft.com/office/drawing/2014/main" id="{FF8DB501-8978-4012-A1AA-7FD9DEA59FE8}"/>
                </a:ext>
              </a:extLst>
            </p:cNvPr>
            <p:cNvPicPr>
              <a:picLocks noChangeAspect="1"/>
            </p:cNvPicPr>
            <p:nvPr/>
          </p:nvPicPr>
          <p:blipFill>
            <a:blip r:embed="rId4"/>
            <a:stretch>
              <a:fillRect/>
            </a:stretch>
          </p:blipFill>
          <p:spPr>
            <a:xfrm>
              <a:off x="871136" y="5522912"/>
              <a:ext cx="6762750" cy="581025"/>
            </a:xfrm>
            <a:prstGeom prst="rect">
              <a:avLst/>
            </a:prstGeom>
            <a:ln>
              <a:solidFill>
                <a:schemeClr val="tx1"/>
              </a:solidFill>
            </a:ln>
          </p:spPr>
        </p:pic>
        <p:sp>
          <p:nvSpPr>
            <p:cNvPr id="9" name="Rectangle 8">
              <a:extLst>
                <a:ext uri="{FF2B5EF4-FFF2-40B4-BE49-F238E27FC236}">
                  <a16:creationId xmlns:a16="http://schemas.microsoft.com/office/drawing/2014/main" id="{AC5DA7A5-8DF6-44CA-A60B-AAFDADF34BF4}"/>
                </a:ext>
              </a:extLst>
            </p:cNvPr>
            <p:cNvSpPr/>
            <p:nvPr/>
          </p:nvSpPr>
          <p:spPr>
            <a:xfrm>
              <a:off x="893170" y="5813424"/>
              <a:ext cx="5463296" cy="2156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91512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11E2F2-B63E-4915-B874-DA063B815AA9}"/>
              </a:ext>
            </a:extLst>
          </p:cNvPr>
          <p:cNvSpPr>
            <a:spLocks noGrp="1"/>
          </p:cNvSpPr>
          <p:nvPr>
            <p:ph type="sldNum" sz="quarter" idx="12"/>
          </p:nvPr>
        </p:nvSpPr>
        <p:spPr/>
        <p:txBody>
          <a:bodyPr/>
          <a:lstStyle/>
          <a:p>
            <a:fld id="{6767FADE-2612-3649-B495-F644A23F288B}" type="slidenum">
              <a:rPr lang="en-US" smtClean="0"/>
              <a:pPr/>
              <a:t>39</a:t>
            </a:fld>
            <a:endParaRPr lang="en-US"/>
          </a:p>
        </p:txBody>
      </p:sp>
      <p:sp>
        <p:nvSpPr>
          <p:cNvPr id="3" name="Title 2">
            <a:extLst>
              <a:ext uri="{FF2B5EF4-FFF2-40B4-BE49-F238E27FC236}">
                <a16:creationId xmlns:a16="http://schemas.microsoft.com/office/drawing/2014/main" id="{D801F7AF-1A12-4C79-96B7-C721FE417942}"/>
              </a:ext>
            </a:extLst>
          </p:cNvPr>
          <p:cNvSpPr>
            <a:spLocks noGrp="1"/>
          </p:cNvSpPr>
          <p:nvPr>
            <p:ph type="title"/>
          </p:nvPr>
        </p:nvSpPr>
        <p:spPr>
          <a:xfrm>
            <a:off x="665609" y="260714"/>
            <a:ext cx="7553357" cy="1187086"/>
          </a:xfrm>
        </p:spPr>
        <p:txBody>
          <a:bodyPr>
            <a:normAutofit/>
          </a:bodyPr>
          <a:lstStyle/>
          <a:p>
            <a:r>
              <a:rPr lang="en-US" dirty="0">
                <a:solidFill>
                  <a:schemeClr val="tx1"/>
                </a:solidFill>
                <a:latin typeface="Amasis MT Pro Black" panose="02040A04050005020304" pitchFamily="18" charset="0"/>
              </a:rPr>
              <a:t>Exercise 3 – Front-end Validation with JS and Bootstrap</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DC7E90A-6614-46B9-A4CD-B5F29AFBE425}"/>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Modify the form in </a:t>
            </a:r>
            <a:r>
              <a:rPr lang="en-US" b="1" dirty="0">
                <a:latin typeface="Amasis MT Pro" panose="02040504050005020304" pitchFamily="18" charset="0"/>
              </a:rPr>
              <a:t>add_category.html </a:t>
            </a:r>
            <a:r>
              <a:rPr lang="en-US" dirty="0">
                <a:latin typeface="Amasis MT Pro" panose="02040504050005020304" pitchFamily="18" charset="0"/>
              </a:rPr>
              <a:t>with the code highlighted</a:t>
            </a:r>
            <a:endParaRPr lang="en-SG" dirty="0">
              <a:latin typeface="Amasis MT Pro" panose="02040504050005020304" pitchFamily="18" charset="0"/>
            </a:endParaRPr>
          </a:p>
        </p:txBody>
      </p:sp>
      <p:grpSp>
        <p:nvGrpSpPr>
          <p:cNvPr id="10" name="Group 9">
            <a:extLst>
              <a:ext uri="{FF2B5EF4-FFF2-40B4-BE49-F238E27FC236}">
                <a16:creationId xmlns:a16="http://schemas.microsoft.com/office/drawing/2014/main" id="{A7E11070-1D73-4113-BC99-55D637728DC4}"/>
              </a:ext>
            </a:extLst>
          </p:cNvPr>
          <p:cNvGrpSpPr/>
          <p:nvPr/>
        </p:nvGrpSpPr>
        <p:grpSpPr>
          <a:xfrm>
            <a:off x="516287" y="3429000"/>
            <a:ext cx="8356502" cy="1981200"/>
            <a:chOff x="516287" y="3429000"/>
            <a:chExt cx="8356502" cy="1981200"/>
          </a:xfrm>
        </p:grpSpPr>
        <p:pic>
          <p:nvPicPr>
            <p:cNvPr id="5" name="Picture 4">
              <a:extLst>
                <a:ext uri="{FF2B5EF4-FFF2-40B4-BE49-F238E27FC236}">
                  <a16:creationId xmlns:a16="http://schemas.microsoft.com/office/drawing/2014/main" id="{E0AECEEB-9D9B-4884-8000-2FC19B9FDFBD}"/>
                </a:ext>
              </a:extLst>
            </p:cNvPr>
            <p:cNvPicPr>
              <a:picLocks noChangeAspect="1"/>
            </p:cNvPicPr>
            <p:nvPr/>
          </p:nvPicPr>
          <p:blipFill>
            <a:blip r:embed="rId3"/>
            <a:stretch>
              <a:fillRect/>
            </a:stretch>
          </p:blipFill>
          <p:spPr>
            <a:xfrm>
              <a:off x="516287" y="3429000"/>
              <a:ext cx="8356502" cy="1981200"/>
            </a:xfrm>
            <a:prstGeom prst="rect">
              <a:avLst/>
            </a:prstGeom>
            <a:ln>
              <a:solidFill>
                <a:schemeClr val="tx1"/>
              </a:solidFill>
            </a:ln>
          </p:spPr>
        </p:pic>
        <p:sp>
          <p:nvSpPr>
            <p:cNvPr id="6" name="Rectangle 5">
              <a:extLst>
                <a:ext uri="{FF2B5EF4-FFF2-40B4-BE49-F238E27FC236}">
                  <a16:creationId xmlns:a16="http://schemas.microsoft.com/office/drawing/2014/main" id="{357627F4-49FC-4A69-A5E3-AFF42FAC4EAA}"/>
                </a:ext>
              </a:extLst>
            </p:cNvPr>
            <p:cNvSpPr/>
            <p:nvPr/>
          </p:nvSpPr>
          <p:spPr>
            <a:xfrm>
              <a:off x="4043190" y="3638550"/>
              <a:ext cx="980502" cy="162269"/>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D3C2A47D-7D29-4B87-B112-1AFEB01FD2FA}"/>
                </a:ext>
              </a:extLst>
            </p:cNvPr>
            <p:cNvSpPr/>
            <p:nvPr/>
          </p:nvSpPr>
          <p:spPr>
            <a:xfrm>
              <a:off x="1089846" y="3429000"/>
              <a:ext cx="2105045" cy="168237"/>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ADF6E442-EA1E-47BC-8E98-57E8A4C19CC8}"/>
                </a:ext>
              </a:extLst>
            </p:cNvPr>
            <p:cNvSpPr/>
            <p:nvPr/>
          </p:nvSpPr>
          <p:spPr>
            <a:xfrm>
              <a:off x="7819564" y="4142344"/>
              <a:ext cx="711550" cy="200140"/>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71E761D3-BEDA-447B-B5CB-86F4EB1CE724}"/>
                </a:ext>
              </a:extLst>
            </p:cNvPr>
            <p:cNvSpPr/>
            <p:nvPr/>
          </p:nvSpPr>
          <p:spPr>
            <a:xfrm>
              <a:off x="1209195" y="4342484"/>
              <a:ext cx="5668343" cy="151941"/>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5776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4</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Trainers</a:t>
            </a:r>
            <a:endParaRPr lang="en-SG" dirty="0">
              <a:solidFill>
                <a:schemeClr val="tx1"/>
              </a:solidFill>
              <a:latin typeface="Amasis MT Pro Black" panose="02040A04050005020304" pitchFamily="18" charset="0"/>
            </a:endParaRPr>
          </a:p>
        </p:txBody>
      </p:sp>
      <p:pic>
        <p:nvPicPr>
          <p:cNvPr id="4" name="Picture 3" descr="Kavitha Muniraj">
            <a:extLst>
              <a:ext uri="{FF2B5EF4-FFF2-40B4-BE49-F238E27FC236}">
                <a16:creationId xmlns:a16="http://schemas.microsoft.com/office/drawing/2014/main" id="{EFBB2D7C-53C1-A694-AAB6-B7C874F0E8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2829" y="4657263"/>
            <a:ext cx="1104291" cy="1104291"/>
          </a:xfrm>
          <a:prstGeom prst="rect">
            <a:avLst/>
          </a:prstGeom>
          <a:noFill/>
          <a:ln>
            <a:noFill/>
          </a:ln>
        </p:spPr>
      </p:pic>
      <p:pic>
        <p:nvPicPr>
          <p:cNvPr id="5" name="Picture 4" descr="Desmond Lee">
            <a:extLst>
              <a:ext uri="{FF2B5EF4-FFF2-40B4-BE49-F238E27FC236}">
                <a16:creationId xmlns:a16="http://schemas.microsoft.com/office/drawing/2014/main" id="{EA1E3300-56C7-4336-64DF-637F6AA7CF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2830" y="2716834"/>
            <a:ext cx="1193194" cy="1193194"/>
          </a:xfrm>
          <a:prstGeom prst="rect">
            <a:avLst/>
          </a:prstGeom>
          <a:noFill/>
          <a:ln>
            <a:noFill/>
          </a:ln>
        </p:spPr>
      </p:pic>
      <p:pic>
        <p:nvPicPr>
          <p:cNvPr id="6" name="Picture 5" descr="Magdalene Lim">
            <a:extLst>
              <a:ext uri="{FF2B5EF4-FFF2-40B4-BE49-F238E27FC236}">
                <a16:creationId xmlns:a16="http://schemas.microsoft.com/office/drawing/2014/main" id="{A42423E4-A2A7-74BD-C65F-96F7602602E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452" y="1086078"/>
            <a:ext cx="1123950" cy="1123950"/>
          </a:xfrm>
          <a:prstGeom prst="rect">
            <a:avLst/>
          </a:prstGeom>
          <a:noFill/>
          <a:ln>
            <a:noFill/>
          </a:ln>
        </p:spPr>
      </p:pic>
      <p:sp>
        <p:nvSpPr>
          <p:cNvPr id="8" name="TextBox 7">
            <a:extLst>
              <a:ext uri="{FF2B5EF4-FFF2-40B4-BE49-F238E27FC236}">
                <a16:creationId xmlns:a16="http://schemas.microsoft.com/office/drawing/2014/main" id="{B22F33BD-E723-EAB7-C519-5E4A42E49F9F}"/>
              </a:ext>
            </a:extLst>
          </p:cNvPr>
          <p:cNvSpPr txBox="1"/>
          <p:nvPr/>
        </p:nvSpPr>
        <p:spPr>
          <a:xfrm>
            <a:off x="3287722" y="2986698"/>
            <a:ext cx="3663493" cy="1077218"/>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Desmond Lee</a:t>
            </a:r>
          </a:p>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 </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Associate Lecturer</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 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b="0" i="0" u="none" strike="noStrike" dirty="0">
                <a:effectLst/>
                <a:latin typeface="Amasis MT Pro" panose="02040504050005020304" pitchFamily="18" charset="0"/>
              </a:rPr>
              <a:t>DESMOND_LEE@myrp.edu.sg</a:t>
            </a:r>
            <a:endParaRPr lang="en-SG" sz="1400" dirty="0">
              <a:latin typeface="Amasis MT Pro" panose="02040504050005020304" pitchFamily="18" charset="0"/>
            </a:endParaRPr>
          </a:p>
        </p:txBody>
      </p:sp>
      <p:sp>
        <p:nvSpPr>
          <p:cNvPr id="9" name="TextBox 8">
            <a:extLst>
              <a:ext uri="{FF2B5EF4-FFF2-40B4-BE49-F238E27FC236}">
                <a16:creationId xmlns:a16="http://schemas.microsoft.com/office/drawing/2014/main" id="{29B0E9E7-2096-763B-0026-3E686B570C2B}"/>
              </a:ext>
            </a:extLst>
          </p:cNvPr>
          <p:cNvSpPr txBox="1"/>
          <p:nvPr/>
        </p:nvSpPr>
        <p:spPr>
          <a:xfrm>
            <a:off x="3287723" y="1186387"/>
            <a:ext cx="3734514" cy="1015663"/>
          </a:xfrm>
          <a:prstGeom prst="rect">
            <a:avLst/>
          </a:prstGeom>
          <a:noFill/>
          <a:ln>
            <a:solidFill>
              <a:schemeClr val="accent1"/>
            </a:solidFill>
          </a:ln>
        </p:spPr>
        <p:txBody>
          <a:bodyPr wrap="square">
            <a:spAutoFit/>
          </a:bodyPr>
          <a:lstStyle/>
          <a:p>
            <a:r>
              <a:rPr lang="en-SG" sz="1800" dirty="0">
                <a:effectLst/>
                <a:latin typeface="Amasis MT Pro" panose="02040504050005020304" pitchFamily="18" charset="0"/>
                <a:ea typeface="Calibri" panose="020F0502020204030204" pitchFamily="34" charset="0"/>
                <a:cs typeface="Times New Roman" panose="02020603050405020304" pitchFamily="18" charset="0"/>
              </a:rPr>
              <a:t>Magdalene Lim </a:t>
            </a:r>
          </a:p>
          <a:p>
            <a:r>
              <a:rPr lang="en-SG" sz="1400" dirty="0">
                <a:latin typeface="Amasis MT Pro" panose="02040504050005020304" pitchFamily="18" charset="0"/>
                <a:ea typeface="Calibri" panose="020F0502020204030204" pitchFamily="34" charset="0"/>
                <a:cs typeface="Times New Roman" panose="02020603050405020304" pitchFamily="18" charset="0"/>
              </a:rPr>
              <a:t>Senior</a:t>
            </a:r>
            <a:r>
              <a:rPr lang="en-SG" sz="1400" dirty="0">
                <a:effectLst/>
                <a:latin typeface="Amasis MT Pro" panose="02040504050005020304" pitchFamily="18" charset="0"/>
                <a:ea typeface="Calibri" panose="020F0502020204030204" pitchFamily="34" charset="0"/>
                <a:cs typeface="Times New Roman" panose="02020603050405020304" pitchFamily="18" charset="0"/>
              </a:rPr>
              <a:t> 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Magdalene_lim@rp.edu.sg</a:t>
            </a:r>
            <a:endParaRPr lang="en-SG" sz="1400" dirty="0">
              <a:latin typeface="Amasis MT Pro" panose="02040504050005020304" pitchFamily="18" charset="0"/>
            </a:endParaRPr>
          </a:p>
        </p:txBody>
      </p:sp>
      <p:sp>
        <p:nvSpPr>
          <p:cNvPr id="10" name="TextBox 9">
            <a:extLst>
              <a:ext uri="{FF2B5EF4-FFF2-40B4-BE49-F238E27FC236}">
                <a16:creationId xmlns:a16="http://schemas.microsoft.com/office/drawing/2014/main" id="{E8B8CFDF-AE24-EAFB-DA7E-4F68E4538337}"/>
              </a:ext>
            </a:extLst>
          </p:cNvPr>
          <p:cNvSpPr txBox="1"/>
          <p:nvPr/>
        </p:nvSpPr>
        <p:spPr>
          <a:xfrm>
            <a:off x="3287722" y="4787008"/>
            <a:ext cx="3175221" cy="1015663"/>
          </a:xfrm>
          <a:prstGeom prst="rect">
            <a:avLst/>
          </a:prstGeom>
          <a:noFill/>
          <a:ln>
            <a:solidFill>
              <a:schemeClr val="accent1"/>
            </a:solidFill>
          </a:ln>
        </p:spPr>
        <p:txBody>
          <a:bodyPr wrap="square">
            <a:spAutoFit/>
          </a:bodyPr>
          <a:lstStyle/>
          <a:p>
            <a:r>
              <a:rPr lang="en-SG" dirty="0">
                <a:latin typeface="Amasis MT Pro" panose="02040504050005020304" pitchFamily="18" charset="0"/>
                <a:ea typeface="Calibri" panose="020F0502020204030204" pitchFamily="34" charset="0"/>
                <a:cs typeface="Times New Roman" panose="02020603050405020304" pitchFamily="18" charset="0"/>
              </a:rPr>
              <a:t>Kavitha Muniraj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Lecturer </a:t>
            </a:r>
          </a:p>
          <a:p>
            <a:r>
              <a:rPr lang="en-SG" sz="1400" dirty="0">
                <a:effectLst/>
                <a:latin typeface="Amasis MT Pro" panose="02040504050005020304" pitchFamily="18" charset="0"/>
                <a:ea typeface="Calibri" panose="020F0502020204030204" pitchFamily="34" charset="0"/>
                <a:cs typeface="Times New Roman" panose="02020603050405020304" pitchFamily="18" charset="0"/>
              </a:rPr>
              <a:t>School of </a:t>
            </a:r>
            <a:r>
              <a:rPr lang="en-SG" sz="1400" dirty="0" err="1">
                <a:effectLst/>
                <a:latin typeface="Amasis MT Pro" panose="02040504050005020304" pitchFamily="18" charset="0"/>
                <a:ea typeface="Calibri" panose="020F0502020204030204" pitchFamily="34" charset="0"/>
                <a:cs typeface="Times New Roman" panose="02020603050405020304" pitchFamily="18" charset="0"/>
              </a:rPr>
              <a:t>Infocomm</a:t>
            </a:r>
            <a:endParaRPr lang="en-SG" sz="1400" dirty="0">
              <a:effectLst/>
              <a:latin typeface="Amasis MT Pro" panose="02040504050005020304" pitchFamily="18" charset="0"/>
              <a:ea typeface="Calibri" panose="020F0502020204030204" pitchFamily="34" charset="0"/>
              <a:cs typeface="Times New Roman" panose="02020603050405020304" pitchFamily="18" charset="0"/>
            </a:endParaRPr>
          </a:p>
          <a:p>
            <a:r>
              <a:rPr lang="en-SG" sz="1400" dirty="0">
                <a:latin typeface="Amasis MT Pro" panose="02040504050005020304" pitchFamily="18" charset="0"/>
                <a:cs typeface="Times New Roman" panose="02020603050405020304" pitchFamily="18" charset="0"/>
              </a:rPr>
              <a:t>Kavitha_muniraj2@rp.edu.sg</a:t>
            </a:r>
            <a:endParaRPr lang="en-SG" sz="1400" dirty="0">
              <a:latin typeface="Amasis MT Pro" panose="02040504050005020304" pitchFamily="18" charset="0"/>
            </a:endParaRPr>
          </a:p>
        </p:txBody>
      </p:sp>
    </p:spTree>
    <p:extLst>
      <p:ext uri="{BB962C8B-B14F-4D97-AF65-F5344CB8AC3E}">
        <p14:creationId xmlns:p14="http://schemas.microsoft.com/office/powerpoint/2010/main" val="411257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A9BD2-9617-4690-813F-108A4395DC44}"/>
              </a:ext>
            </a:extLst>
          </p:cNvPr>
          <p:cNvSpPr>
            <a:spLocks noGrp="1"/>
          </p:cNvSpPr>
          <p:nvPr>
            <p:ph type="sldNum" sz="quarter" idx="12"/>
          </p:nvPr>
        </p:nvSpPr>
        <p:spPr/>
        <p:txBody>
          <a:bodyPr/>
          <a:lstStyle/>
          <a:p>
            <a:fld id="{6767FADE-2612-3649-B495-F644A23F288B}" type="slidenum">
              <a:rPr lang="en-US" smtClean="0"/>
              <a:pPr/>
              <a:t>40</a:t>
            </a:fld>
            <a:endParaRPr lang="en-US"/>
          </a:p>
        </p:txBody>
      </p:sp>
      <p:sp>
        <p:nvSpPr>
          <p:cNvPr id="3" name="Title 2">
            <a:extLst>
              <a:ext uri="{FF2B5EF4-FFF2-40B4-BE49-F238E27FC236}">
                <a16:creationId xmlns:a16="http://schemas.microsoft.com/office/drawing/2014/main" id="{73DEAD2E-5A6F-4931-9FF9-E1C54BCCFC5D}"/>
              </a:ext>
            </a:extLst>
          </p:cNvPr>
          <p:cNvSpPr>
            <a:spLocks noGrp="1"/>
          </p:cNvSpPr>
          <p:nvPr>
            <p:ph type="title"/>
          </p:nvPr>
        </p:nvSpPr>
        <p:spPr>
          <a:xfrm>
            <a:off x="665610" y="207551"/>
            <a:ext cx="6211928" cy="604593"/>
          </a:xfrm>
        </p:spPr>
        <p:txBody>
          <a:bodyPr/>
          <a:lstStyle/>
          <a:p>
            <a:r>
              <a:rPr lang="en-US" dirty="0">
                <a:solidFill>
                  <a:schemeClr val="tx1"/>
                </a:solidFill>
                <a:latin typeface="Amasis MT Pro Black" panose="02040A04050005020304" pitchFamily="18" charset="0"/>
              </a:rPr>
              <a:t>Exercise 3</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F5FCCFE-EF51-4C44-9134-FC8DAF6AE696}"/>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Include the JS for validating empty fields as shown.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227172E5-972E-4507-8B9A-1ECD387D7733}"/>
              </a:ext>
            </a:extLst>
          </p:cNvPr>
          <p:cNvPicPr>
            <a:picLocks noChangeAspect="1"/>
          </p:cNvPicPr>
          <p:nvPr/>
        </p:nvPicPr>
        <p:blipFill>
          <a:blip r:embed="rId2"/>
          <a:stretch>
            <a:fillRect/>
          </a:stretch>
        </p:blipFill>
        <p:spPr>
          <a:xfrm>
            <a:off x="1701209" y="2686427"/>
            <a:ext cx="5047321" cy="3509465"/>
          </a:xfrm>
          <a:prstGeom prst="rect">
            <a:avLst/>
          </a:prstGeom>
          <a:ln>
            <a:solidFill>
              <a:schemeClr val="tx1"/>
            </a:solidFill>
          </a:ln>
        </p:spPr>
      </p:pic>
      <p:sp>
        <p:nvSpPr>
          <p:cNvPr id="6" name="Rectangle 5">
            <a:extLst>
              <a:ext uri="{FF2B5EF4-FFF2-40B4-BE49-F238E27FC236}">
                <a16:creationId xmlns:a16="http://schemas.microsoft.com/office/drawing/2014/main" id="{35E99B91-BCE4-42AF-B5AB-27A07A43805D}"/>
              </a:ext>
            </a:extLst>
          </p:cNvPr>
          <p:cNvSpPr/>
          <p:nvPr/>
        </p:nvSpPr>
        <p:spPr>
          <a:xfrm>
            <a:off x="2511381" y="3589584"/>
            <a:ext cx="3887832" cy="1820615"/>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25814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EA8DC9-E12F-4947-815F-8EAABDF3F021}"/>
              </a:ext>
            </a:extLst>
          </p:cNvPr>
          <p:cNvSpPr>
            <a:spLocks noGrp="1"/>
          </p:cNvSpPr>
          <p:nvPr>
            <p:ph type="sldNum" sz="quarter" idx="12"/>
          </p:nvPr>
        </p:nvSpPr>
        <p:spPr/>
        <p:txBody>
          <a:bodyPr/>
          <a:lstStyle/>
          <a:p>
            <a:fld id="{6767FADE-2612-3649-B495-F644A23F288B}" type="slidenum">
              <a:rPr lang="en-US" smtClean="0"/>
              <a:pPr/>
              <a:t>41</a:t>
            </a:fld>
            <a:endParaRPr lang="en-US"/>
          </a:p>
        </p:txBody>
      </p:sp>
      <p:sp>
        <p:nvSpPr>
          <p:cNvPr id="3" name="Title 2">
            <a:extLst>
              <a:ext uri="{FF2B5EF4-FFF2-40B4-BE49-F238E27FC236}">
                <a16:creationId xmlns:a16="http://schemas.microsoft.com/office/drawing/2014/main" id="{4111F53B-E334-43B8-996C-23A50E0F2436}"/>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Exercise 3</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DB1EB041-1E05-47FC-BCB5-D8A89859E75E}"/>
              </a:ext>
            </a:extLst>
          </p:cNvPr>
          <p:cNvSpPr>
            <a:spLocks noGrp="1"/>
          </p:cNvSpPr>
          <p:nvPr>
            <p:ph sz="quarter" idx="13"/>
          </p:nvPr>
        </p:nvSpPr>
        <p:spPr/>
        <p:txBody>
          <a:bodyPr/>
          <a:lstStyle/>
          <a:p>
            <a:pPr marL="457200" indent="-457200">
              <a:buFont typeface="+mj-lt"/>
              <a:buAutoNum type="alphaLcParenR" startAt="3"/>
            </a:pPr>
            <a:r>
              <a:rPr lang="en-US" sz="2000" dirty="0">
                <a:latin typeface="Amasis MT Pro" panose="02040504050005020304" pitchFamily="18" charset="0"/>
              </a:rPr>
              <a:t>Save* and test the add new category feature by attempting to submit an empty value. </a:t>
            </a: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endParaRPr lang="en-US" sz="2000" dirty="0">
              <a:latin typeface="Amasis MT Pro" panose="02040504050005020304" pitchFamily="18" charset="0"/>
            </a:endParaRPr>
          </a:p>
          <a:p>
            <a:pPr marL="457200" indent="-457200">
              <a:buFont typeface="+mj-lt"/>
              <a:buAutoNum type="alphaLcParenR" startAt="4"/>
            </a:pPr>
            <a:r>
              <a:rPr lang="en-US" sz="2000" dirty="0">
                <a:latin typeface="Amasis MT Pro" panose="02040504050005020304" pitchFamily="18" charset="0"/>
              </a:rPr>
              <a:t>Paste the code in your worksheet.</a:t>
            </a:r>
          </a:p>
          <a:p>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55575A98-ED7F-4DEF-BA1E-2C9F460768CA}"/>
              </a:ext>
            </a:extLst>
          </p:cNvPr>
          <p:cNvPicPr>
            <a:picLocks noChangeAspect="1"/>
          </p:cNvPicPr>
          <p:nvPr/>
        </p:nvPicPr>
        <p:blipFill>
          <a:blip r:embed="rId2"/>
          <a:stretch>
            <a:fillRect/>
          </a:stretch>
        </p:blipFill>
        <p:spPr>
          <a:xfrm>
            <a:off x="1242256" y="2461338"/>
            <a:ext cx="3161469" cy="2826249"/>
          </a:xfrm>
          <a:prstGeom prst="rect">
            <a:avLst/>
          </a:prstGeom>
          <a:ln>
            <a:solidFill>
              <a:schemeClr val="tx1"/>
            </a:solidFill>
          </a:ln>
        </p:spPr>
      </p:pic>
      <p:sp>
        <p:nvSpPr>
          <p:cNvPr id="6" name="TextBox 5">
            <a:extLst>
              <a:ext uri="{FF2B5EF4-FFF2-40B4-BE49-F238E27FC236}">
                <a16:creationId xmlns:a16="http://schemas.microsoft.com/office/drawing/2014/main" id="{D131440B-2871-44C5-BF07-F33A78AC7B43}"/>
              </a:ext>
            </a:extLst>
          </p:cNvPr>
          <p:cNvSpPr txBox="1"/>
          <p:nvPr/>
        </p:nvSpPr>
        <p:spPr>
          <a:xfrm>
            <a:off x="5199961" y="4087258"/>
            <a:ext cx="2942327" cy="738664"/>
          </a:xfrm>
          <a:prstGeom prst="rect">
            <a:avLst/>
          </a:prstGeom>
          <a:noFill/>
        </p:spPr>
        <p:txBody>
          <a:bodyPr wrap="square" rtlCol="0">
            <a:spAutoFit/>
          </a:bodyPr>
          <a:lstStyle/>
          <a:p>
            <a:r>
              <a:rPr lang="en-US" sz="1400" dirty="0">
                <a:solidFill>
                  <a:srgbClr val="0070C0"/>
                </a:solidFill>
              </a:rPr>
              <a:t>*Whenever changes are made to HTML files, you should refresh the page to see the updates. </a:t>
            </a:r>
            <a:endParaRPr lang="en-SG" sz="1400" dirty="0">
              <a:solidFill>
                <a:srgbClr val="0070C0"/>
              </a:solidFill>
            </a:endParaRPr>
          </a:p>
        </p:txBody>
      </p:sp>
    </p:spTree>
    <p:extLst>
      <p:ext uri="{BB962C8B-B14F-4D97-AF65-F5344CB8AC3E}">
        <p14:creationId xmlns:p14="http://schemas.microsoft.com/office/powerpoint/2010/main" val="427323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E7CA15-C119-4712-91E2-DCF9313D45F1}"/>
              </a:ext>
            </a:extLst>
          </p:cNvPr>
          <p:cNvPicPr>
            <a:picLocks noChangeAspect="1"/>
          </p:cNvPicPr>
          <p:nvPr/>
        </p:nvPicPr>
        <p:blipFill>
          <a:blip r:embed="rId2"/>
          <a:stretch>
            <a:fillRect/>
          </a:stretch>
        </p:blipFill>
        <p:spPr>
          <a:xfrm>
            <a:off x="3914831" y="793351"/>
            <a:ext cx="4616283" cy="3209759"/>
          </a:xfrm>
          <a:prstGeom prst="rect">
            <a:avLst/>
          </a:prstGeom>
          <a:ln>
            <a:solidFill>
              <a:schemeClr val="tx1"/>
            </a:solidFill>
          </a:ln>
        </p:spPr>
      </p:pic>
      <p:sp>
        <p:nvSpPr>
          <p:cNvPr id="2" name="Slide Number Placeholder 1">
            <a:extLst>
              <a:ext uri="{FF2B5EF4-FFF2-40B4-BE49-F238E27FC236}">
                <a16:creationId xmlns:a16="http://schemas.microsoft.com/office/drawing/2014/main" id="{2522E1D0-437F-45A0-BAA0-A9BA61020AA6}"/>
              </a:ext>
            </a:extLst>
          </p:cNvPr>
          <p:cNvSpPr>
            <a:spLocks noGrp="1"/>
          </p:cNvSpPr>
          <p:nvPr>
            <p:ph type="sldNum" sz="quarter" idx="12"/>
          </p:nvPr>
        </p:nvSpPr>
        <p:spPr/>
        <p:txBody>
          <a:bodyPr/>
          <a:lstStyle/>
          <a:p>
            <a:fld id="{6767FADE-2612-3649-B495-F644A23F288B}" type="slidenum">
              <a:rPr lang="en-US" smtClean="0"/>
              <a:pPr/>
              <a:t>42</a:t>
            </a:fld>
            <a:endParaRPr lang="en-US"/>
          </a:p>
        </p:txBody>
      </p:sp>
      <p:sp>
        <p:nvSpPr>
          <p:cNvPr id="3" name="Title 2">
            <a:extLst>
              <a:ext uri="{FF2B5EF4-FFF2-40B4-BE49-F238E27FC236}">
                <a16:creationId xmlns:a16="http://schemas.microsoft.com/office/drawing/2014/main" id="{CC89118F-E2B5-4D29-9E82-D9A9172626D1}"/>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pic>
        <p:nvPicPr>
          <p:cNvPr id="6" name="Picture 5">
            <a:extLst>
              <a:ext uri="{FF2B5EF4-FFF2-40B4-BE49-F238E27FC236}">
                <a16:creationId xmlns:a16="http://schemas.microsoft.com/office/drawing/2014/main" id="{EC165754-AABB-43E9-B9E5-E70751D3E5EF}"/>
              </a:ext>
            </a:extLst>
          </p:cNvPr>
          <p:cNvPicPr>
            <a:picLocks noChangeAspect="1"/>
          </p:cNvPicPr>
          <p:nvPr/>
        </p:nvPicPr>
        <p:blipFill>
          <a:blip r:embed="rId3"/>
          <a:stretch>
            <a:fillRect/>
          </a:stretch>
        </p:blipFill>
        <p:spPr>
          <a:xfrm>
            <a:off x="516287" y="3429000"/>
            <a:ext cx="8356502" cy="1981200"/>
          </a:xfrm>
          <a:prstGeom prst="rect">
            <a:avLst/>
          </a:prstGeom>
          <a:ln>
            <a:solidFill>
              <a:schemeClr val="tx1"/>
            </a:solidFill>
          </a:ln>
        </p:spPr>
      </p:pic>
      <p:sp>
        <p:nvSpPr>
          <p:cNvPr id="7" name="Rectangle 6">
            <a:extLst>
              <a:ext uri="{FF2B5EF4-FFF2-40B4-BE49-F238E27FC236}">
                <a16:creationId xmlns:a16="http://schemas.microsoft.com/office/drawing/2014/main" id="{C810C73F-5130-4F48-9011-41F594A85F2B}"/>
              </a:ext>
            </a:extLst>
          </p:cNvPr>
          <p:cNvSpPr/>
          <p:nvPr/>
        </p:nvSpPr>
        <p:spPr>
          <a:xfrm>
            <a:off x="4043190" y="3638550"/>
            <a:ext cx="980502" cy="162269"/>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AAE9F84D-0312-4DC1-B7BE-9F50CCD95E4F}"/>
              </a:ext>
            </a:extLst>
          </p:cNvPr>
          <p:cNvSpPr/>
          <p:nvPr/>
        </p:nvSpPr>
        <p:spPr>
          <a:xfrm>
            <a:off x="1089846" y="3429000"/>
            <a:ext cx="2105045" cy="168237"/>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2715DBF6-DCDB-498F-B003-ACC02ADB89CD}"/>
              </a:ext>
            </a:extLst>
          </p:cNvPr>
          <p:cNvSpPr/>
          <p:nvPr/>
        </p:nvSpPr>
        <p:spPr>
          <a:xfrm>
            <a:off x="7819564" y="4142344"/>
            <a:ext cx="711550" cy="200140"/>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ECA5094-7580-4D61-80D1-C8E430A798DE}"/>
              </a:ext>
            </a:extLst>
          </p:cNvPr>
          <p:cNvSpPr/>
          <p:nvPr/>
        </p:nvSpPr>
        <p:spPr>
          <a:xfrm>
            <a:off x="1209195" y="4342484"/>
            <a:ext cx="5668343" cy="151941"/>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92131958-EBE7-4F3D-BE69-544780300253}"/>
              </a:ext>
            </a:extLst>
          </p:cNvPr>
          <p:cNvSpPr txBox="1"/>
          <p:nvPr/>
        </p:nvSpPr>
        <p:spPr>
          <a:xfrm>
            <a:off x="4114730" y="5138217"/>
            <a:ext cx="4216483" cy="1061829"/>
          </a:xfrm>
          <a:prstGeom prst="rect">
            <a:avLst/>
          </a:prstGeom>
          <a:solidFill>
            <a:schemeClr val="bg1"/>
          </a:solidFill>
          <a:ln>
            <a:solidFill>
              <a:srgbClr val="FF0000"/>
            </a:solidFill>
          </a:ln>
        </p:spPr>
        <p:txBody>
          <a:bodyPr wrap="square" rtlCol="0">
            <a:spAutoFit/>
          </a:bodyPr>
          <a:lstStyle/>
          <a:p>
            <a:r>
              <a:rPr lang="en-US" sz="1050" dirty="0"/>
              <a:t>For custom Bootstrap form validation messages, you’ll need to add the </a:t>
            </a:r>
            <a:r>
              <a:rPr lang="en-US" sz="1050" b="1" dirty="0" err="1"/>
              <a:t>novalidate</a:t>
            </a:r>
            <a:r>
              <a:rPr lang="en-US" sz="1050" dirty="0"/>
              <a:t> </a:t>
            </a:r>
            <a:r>
              <a:rPr lang="en-US" sz="1050" dirty="0" err="1"/>
              <a:t>boolean</a:t>
            </a:r>
            <a:r>
              <a:rPr lang="en-US" sz="1050" dirty="0"/>
              <a:t> attribute to your &lt;form&gt;. </a:t>
            </a:r>
          </a:p>
          <a:p>
            <a:endParaRPr lang="en-US" sz="1050" dirty="0"/>
          </a:p>
          <a:p>
            <a:r>
              <a:rPr lang="en-US" sz="1050" dirty="0"/>
              <a:t>This disables the browser default feedback tooltips, but still provides access to the form validation APIs in JavaScript. </a:t>
            </a:r>
            <a:endParaRPr lang="en-SG" sz="1050" dirty="0"/>
          </a:p>
          <a:p>
            <a:endParaRPr lang="en-SG" sz="1050" dirty="0"/>
          </a:p>
        </p:txBody>
      </p:sp>
      <p:sp>
        <p:nvSpPr>
          <p:cNvPr id="12" name="TextBox 11">
            <a:extLst>
              <a:ext uri="{FF2B5EF4-FFF2-40B4-BE49-F238E27FC236}">
                <a16:creationId xmlns:a16="http://schemas.microsoft.com/office/drawing/2014/main" id="{872FFA06-3B8B-41FF-97BC-A1F6858A6335}"/>
              </a:ext>
            </a:extLst>
          </p:cNvPr>
          <p:cNvSpPr txBox="1"/>
          <p:nvPr/>
        </p:nvSpPr>
        <p:spPr>
          <a:xfrm>
            <a:off x="696872" y="1220846"/>
            <a:ext cx="3118586" cy="1785104"/>
          </a:xfrm>
          <a:prstGeom prst="rect">
            <a:avLst/>
          </a:prstGeom>
          <a:noFill/>
          <a:ln>
            <a:solidFill>
              <a:srgbClr val="FF0000"/>
            </a:solidFill>
          </a:ln>
        </p:spPr>
        <p:txBody>
          <a:bodyPr wrap="square" rtlCol="0">
            <a:spAutoFit/>
          </a:bodyPr>
          <a:lstStyle/>
          <a:p>
            <a:r>
              <a:rPr lang="en-US" sz="1000" dirty="0"/>
              <a:t>The </a:t>
            </a:r>
            <a:r>
              <a:rPr lang="en-US" sz="1000" b="1" dirty="0" err="1"/>
              <a:t>querySelector</a:t>
            </a:r>
            <a:r>
              <a:rPr lang="en-US" sz="1000" dirty="0"/>
              <a:t> is used to select the element with the stated class, in this case “needs-validation”</a:t>
            </a:r>
          </a:p>
          <a:p>
            <a:endParaRPr lang="en-US" sz="1000" dirty="0"/>
          </a:p>
          <a:p>
            <a:r>
              <a:rPr lang="en-US" sz="1000" dirty="0"/>
              <a:t>The </a:t>
            </a:r>
            <a:r>
              <a:rPr lang="en-US" sz="1000" b="1" dirty="0" err="1"/>
              <a:t>checkValidity</a:t>
            </a:r>
            <a:r>
              <a:rPr lang="en-US" sz="1000" dirty="0"/>
              <a:t> method checks whether the form has any constraints and whether it satisfies them. </a:t>
            </a:r>
          </a:p>
          <a:p>
            <a:r>
              <a:rPr lang="en-US" sz="1000" dirty="0"/>
              <a:t>If the </a:t>
            </a:r>
            <a:r>
              <a:rPr lang="en-US" sz="1000" b="1" dirty="0"/>
              <a:t>required</a:t>
            </a:r>
            <a:r>
              <a:rPr lang="en-US" sz="1000" dirty="0"/>
              <a:t> constraint fails, the form will not be allowed to continue to submit and the div with the “</a:t>
            </a:r>
            <a:r>
              <a:rPr lang="en-US" sz="1000" b="1" dirty="0"/>
              <a:t>invalid-feedback</a:t>
            </a:r>
            <a:r>
              <a:rPr lang="en-US" sz="1000" dirty="0"/>
              <a:t>” class will be displayed.</a:t>
            </a:r>
          </a:p>
          <a:p>
            <a:endParaRPr lang="en-SG" sz="1000" dirty="0"/>
          </a:p>
        </p:txBody>
      </p:sp>
      <p:cxnSp>
        <p:nvCxnSpPr>
          <p:cNvPr id="17" name="Straight Arrow Connector 16">
            <a:extLst>
              <a:ext uri="{FF2B5EF4-FFF2-40B4-BE49-F238E27FC236}">
                <a16:creationId xmlns:a16="http://schemas.microsoft.com/office/drawing/2014/main" id="{184C6B17-79D9-4764-BB03-F3B0B433D056}"/>
              </a:ext>
            </a:extLst>
          </p:cNvPr>
          <p:cNvCxnSpPr>
            <a:stCxn id="12" idx="3"/>
          </p:cNvCxnSpPr>
          <p:nvPr/>
        </p:nvCxnSpPr>
        <p:spPr>
          <a:xfrm>
            <a:off x="3815458" y="2113398"/>
            <a:ext cx="968298" cy="3891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87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C3480D-C576-4DC4-88B0-65DECE8B6C64}"/>
              </a:ext>
            </a:extLst>
          </p:cNvPr>
          <p:cNvSpPr>
            <a:spLocks noGrp="1"/>
          </p:cNvSpPr>
          <p:nvPr>
            <p:ph type="sldNum" sz="quarter" idx="12"/>
          </p:nvPr>
        </p:nvSpPr>
        <p:spPr/>
        <p:txBody>
          <a:bodyPr/>
          <a:lstStyle/>
          <a:p>
            <a:fld id="{6767FADE-2612-3649-B495-F644A23F288B}" type="slidenum">
              <a:rPr lang="en-US" smtClean="0"/>
              <a:pPr/>
              <a:t>43</a:t>
            </a:fld>
            <a:endParaRPr lang="en-US"/>
          </a:p>
        </p:txBody>
      </p:sp>
      <p:sp>
        <p:nvSpPr>
          <p:cNvPr id="3" name="Title 2">
            <a:extLst>
              <a:ext uri="{FF2B5EF4-FFF2-40B4-BE49-F238E27FC236}">
                <a16:creationId xmlns:a16="http://schemas.microsoft.com/office/drawing/2014/main" id="{3A379B8C-9358-46F5-B4E6-9D752089F85C}"/>
              </a:ext>
            </a:extLst>
          </p:cNvPr>
          <p:cNvSpPr>
            <a:spLocks noGrp="1"/>
          </p:cNvSpPr>
          <p:nvPr>
            <p:ph type="title"/>
          </p:nvPr>
        </p:nvSpPr>
        <p:spPr>
          <a:xfrm>
            <a:off x="665163" y="144285"/>
            <a:ext cx="8308269" cy="728114"/>
          </a:xfrm>
        </p:spPr>
        <p:txBody>
          <a:bodyPr>
            <a:normAutofit fontScale="90000"/>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DF2BF87-5354-47A7-8DE6-DBA3C6E005F1}"/>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In chrome, turn off JavaScript by going to the 3 dots and select </a:t>
            </a:r>
            <a:r>
              <a:rPr lang="en-US" b="1" dirty="0">
                <a:latin typeface="Amasis MT Pro" panose="02040504050005020304" pitchFamily="18" charset="0"/>
              </a:rPr>
              <a:t>Settings</a:t>
            </a:r>
          </a:p>
          <a:p>
            <a:pPr lvl="1"/>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256AEA74-AB78-4546-9ED6-7250AF4C7F92}"/>
              </a:ext>
            </a:extLst>
          </p:cNvPr>
          <p:cNvPicPr>
            <a:picLocks noChangeAspect="1"/>
          </p:cNvPicPr>
          <p:nvPr/>
        </p:nvPicPr>
        <p:blipFill rotWithShape="1">
          <a:blip r:embed="rId2"/>
          <a:srcRect l="47638"/>
          <a:stretch/>
        </p:blipFill>
        <p:spPr>
          <a:xfrm>
            <a:off x="2313656" y="2597746"/>
            <a:ext cx="4516687" cy="3751912"/>
          </a:xfrm>
          <a:prstGeom prst="rect">
            <a:avLst/>
          </a:prstGeom>
        </p:spPr>
      </p:pic>
    </p:spTree>
    <p:extLst>
      <p:ext uri="{BB962C8B-B14F-4D97-AF65-F5344CB8AC3E}">
        <p14:creationId xmlns:p14="http://schemas.microsoft.com/office/powerpoint/2010/main" val="3107860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DB4658-3DE2-4174-8256-1FD41273CA41}"/>
              </a:ext>
            </a:extLst>
          </p:cNvPr>
          <p:cNvSpPr>
            <a:spLocks noGrp="1"/>
          </p:cNvSpPr>
          <p:nvPr>
            <p:ph type="sldNum" sz="quarter" idx="12"/>
          </p:nvPr>
        </p:nvSpPr>
        <p:spPr/>
        <p:txBody>
          <a:bodyPr/>
          <a:lstStyle/>
          <a:p>
            <a:fld id="{6767FADE-2612-3649-B495-F644A23F288B}" type="slidenum">
              <a:rPr lang="en-US" smtClean="0"/>
              <a:pPr/>
              <a:t>44</a:t>
            </a:fld>
            <a:endParaRPr lang="en-US"/>
          </a:p>
        </p:txBody>
      </p:sp>
      <p:sp>
        <p:nvSpPr>
          <p:cNvPr id="3" name="Title 2">
            <a:extLst>
              <a:ext uri="{FF2B5EF4-FFF2-40B4-BE49-F238E27FC236}">
                <a16:creationId xmlns:a16="http://schemas.microsoft.com/office/drawing/2014/main" id="{24028A2D-7993-4217-BBC9-339A81A6EF2F}"/>
              </a:ext>
            </a:extLst>
          </p:cNvPr>
          <p:cNvSpPr>
            <a:spLocks noGrp="1"/>
          </p:cNvSpPr>
          <p:nvPr>
            <p:ph type="title"/>
          </p:nvPr>
        </p:nvSpPr>
        <p:spPr>
          <a:xfrm>
            <a:off x="665610" y="207551"/>
            <a:ext cx="8021190" cy="845072"/>
          </a:xfrm>
        </p:spPr>
        <p:txBody>
          <a:bodyPr>
            <a:normAutofit fontScale="90000"/>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8AC48DE-3D9E-41EC-96AF-D4C87549B919}"/>
              </a:ext>
            </a:extLst>
          </p:cNvPr>
          <p:cNvSpPr>
            <a:spLocks noGrp="1"/>
          </p:cNvSpPr>
          <p:nvPr>
            <p:ph sz="quarter" idx="13"/>
          </p:nvPr>
        </p:nvSpPr>
        <p:spPr>
          <a:xfrm>
            <a:off x="665610" y="1549400"/>
            <a:ext cx="7477125" cy="3759200"/>
          </a:xfrm>
        </p:spPr>
        <p:txBody>
          <a:bodyPr/>
          <a:lstStyle/>
          <a:p>
            <a:pPr marL="457200" indent="-457200">
              <a:buFont typeface="+mj-lt"/>
              <a:buAutoNum type="alphaLcParenR" startAt="2"/>
            </a:pPr>
            <a:r>
              <a:rPr lang="en-US" dirty="0">
                <a:latin typeface="Amasis MT Pro" panose="02040504050005020304" pitchFamily="18" charset="0"/>
              </a:rPr>
              <a:t>Type </a:t>
            </a:r>
            <a:r>
              <a:rPr lang="en-US" i="1" dirty="0" err="1">
                <a:latin typeface="Amasis MT Pro" panose="02040504050005020304" pitchFamily="18" charset="0"/>
              </a:rPr>
              <a:t>javascript</a:t>
            </a:r>
            <a:r>
              <a:rPr lang="en-US" dirty="0">
                <a:latin typeface="Amasis MT Pro" panose="02040504050005020304" pitchFamily="18" charset="0"/>
              </a:rPr>
              <a:t> in the search and click on </a:t>
            </a:r>
            <a:r>
              <a:rPr lang="en-US" b="1" dirty="0">
                <a:latin typeface="Amasis MT Pro" panose="02040504050005020304" pitchFamily="18" charset="0"/>
              </a:rPr>
              <a:t>Site Settings</a:t>
            </a:r>
            <a:endParaRPr lang="en-SG" b="1" dirty="0">
              <a:latin typeface="Amasis MT Pro" panose="02040504050005020304" pitchFamily="18" charset="0"/>
            </a:endParaRPr>
          </a:p>
        </p:txBody>
      </p:sp>
      <p:pic>
        <p:nvPicPr>
          <p:cNvPr id="5" name="Picture 4">
            <a:extLst>
              <a:ext uri="{FF2B5EF4-FFF2-40B4-BE49-F238E27FC236}">
                <a16:creationId xmlns:a16="http://schemas.microsoft.com/office/drawing/2014/main" id="{ADB61A8B-5C63-4919-9661-824DACC65656}"/>
              </a:ext>
            </a:extLst>
          </p:cNvPr>
          <p:cNvPicPr>
            <a:picLocks noChangeAspect="1"/>
          </p:cNvPicPr>
          <p:nvPr/>
        </p:nvPicPr>
        <p:blipFill>
          <a:blip r:embed="rId2"/>
          <a:stretch>
            <a:fillRect/>
          </a:stretch>
        </p:blipFill>
        <p:spPr>
          <a:xfrm>
            <a:off x="2082188" y="2424110"/>
            <a:ext cx="5662670" cy="3672933"/>
          </a:xfrm>
          <a:prstGeom prst="rect">
            <a:avLst/>
          </a:prstGeom>
        </p:spPr>
      </p:pic>
    </p:spTree>
    <p:extLst>
      <p:ext uri="{BB962C8B-B14F-4D97-AF65-F5344CB8AC3E}">
        <p14:creationId xmlns:p14="http://schemas.microsoft.com/office/powerpoint/2010/main" val="2295508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FFC176-DA1A-4047-9D3A-880D526C16BC}"/>
              </a:ext>
            </a:extLst>
          </p:cNvPr>
          <p:cNvSpPr>
            <a:spLocks noGrp="1"/>
          </p:cNvSpPr>
          <p:nvPr>
            <p:ph type="sldNum" sz="quarter" idx="12"/>
          </p:nvPr>
        </p:nvSpPr>
        <p:spPr/>
        <p:txBody>
          <a:bodyPr/>
          <a:lstStyle/>
          <a:p>
            <a:fld id="{6767FADE-2612-3649-B495-F644A23F288B}" type="slidenum">
              <a:rPr lang="en-US" smtClean="0"/>
              <a:pPr/>
              <a:t>45</a:t>
            </a:fld>
            <a:endParaRPr lang="en-US"/>
          </a:p>
        </p:txBody>
      </p:sp>
      <p:sp>
        <p:nvSpPr>
          <p:cNvPr id="3" name="Title 2">
            <a:extLst>
              <a:ext uri="{FF2B5EF4-FFF2-40B4-BE49-F238E27FC236}">
                <a16:creationId xmlns:a16="http://schemas.microsoft.com/office/drawing/2014/main" id="{55E2A493-401A-4397-88B7-3B3877C51C21}"/>
              </a:ext>
            </a:extLst>
          </p:cNvPr>
          <p:cNvSpPr>
            <a:spLocks noGrp="1"/>
          </p:cNvSpPr>
          <p:nvPr>
            <p:ph type="title"/>
          </p:nvPr>
        </p:nvSpPr>
        <p:spPr>
          <a:xfrm>
            <a:off x="665162" y="317934"/>
            <a:ext cx="8298085" cy="1087990"/>
          </a:xfrm>
        </p:spPr>
        <p:txBody>
          <a:bodyPr>
            <a:normAutofit/>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6902C338-A834-4F2D-B45C-C140B3A760DC}"/>
              </a:ext>
            </a:extLst>
          </p:cNvPr>
          <p:cNvSpPr>
            <a:spLocks noGrp="1"/>
          </p:cNvSpPr>
          <p:nvPr>
            <p:ph sz="quarter" idx="13"/>
          </p:nvPr>
        </p:nvSpPr>
        <p:spPr/>
        <p:txBody>
          <a:bodyPr/>
          <a:lstStyle/>
          <a:p>
            <a:pPr marL="457200" indent="-457200">
              <a:buFont typeface="+mj-lt"/>
              <a:buAutoNum type="alphaLcParenR" startAt="3"/>
            </a:pPr>
            <a:r>
              <a:rPr lang="en-US" dirty="0">
                <a:latin typeface="Amasis MT Pro" panose="02040504050005020304" pitchFamily="18" charset="0"/>
              </a:rPr>
              <a:t>Scroll down and click </a:t>
            </a:r>
            <a:r>
              <a:rPr lang="en-US" b="1" dirty="0">
                <a:latin typeface="Amasis MT Pro" panose="02040504050005020304" pitchFamily="18" charset="0"/>
              </a:rPr>
              <a:t>JavaScript</a:t>
            </a:r>
            <a:endParaRPr lang="en-SG" b="1" dirty="0">
              <a:latin typeface="Amasis MT Pro" panose="02040504050005020304" pitchFamily="18" charset="0"/>
            </a:endParaRPr>
          </a:p>
        </p:txBody>
      </p:sp>
      <p:pic>
        <p:nvPicPr>
          <p:cNvPr id="5" name="Picture 4">
            <a:extLst>
              <a:ext uri="{FF2B5EF4-FFF2-40B4-BE49-F238E27FC236}">
                <a16:creationId xmlns:a16="http://schemas.microsoft.com/office/drawing/2014/main" id="{BC97263F-FFA7-42CD-AD2C-E8A87C1D41CE}"/>
              </a:ext>
            </a:extLst>
          </p:cNvPr>
          <p:cNvPicPr>
            <a:picLocks noChangeAspect="1"/>
          </p:cNvPicPr>
          <p:nvPr/>
        </p:nvPicPr>
        <p:blipFill>
          <a:blip r:embed="rId2"/>
          <a:stretch>
            <a:fillRect/>
          </a:stretch>
        </p:blipFill>
        <p:spPr>
          <a:xfrm>
            <a:off x="1352052" y="2237129"/>
            <a:ext cx="6103345" cy="3958764"/>
          </a:xfrm>
          <a:prstGeom prst="rect">
            <a:avLst/>
          </a:prstGeom>
        </p:spPr>
      </p:pic>
    </p:spTree>
    <p:extLst>
      <p:ext uri="{BB962C8B-B14F-4D97-AF65-F5344CB8AC3E}">
        <p14:creationId xmlns:p14="http://schemas.microsoft.com/office/powerpoint/2010/main" val="2479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87B0E-2C63-4678-8F1B-62808CA67CA5}"/>
              </a:ext>
            </a:extLst>
          </p:cNvPr>
          <p:cNvSpPr>
            <a:spLocks noGrp="1"/>
          </p:cNvSpPr>
          <p:nvPr>
            <p:ph type="sldNum" sz="quarter" idx="12"/>
          </p:nvPr>
        </p:nvSpPr>
        <p:spPr/>
        <p:txBody>
          <a:bodyPr/>
          <a:lstStyle/>
          <a:p>
            <a:fld id="{6767FADE-2612-3649-B495-F644A23F288B}" type="slidenum">
              <a:rPr lang="en-US" smtClean="0"/>
              <a:pPr/>
              <a:t>46</a:t>
            </a:fld>
            <a:endParaRPr lang="en-US"/>
          </a:p>
        </p:txBody>
      </p:sp>
      <p:sp>
        <p:nvSpPr>
          <p:cNvPr id="3" name="Title 2">
            <a:extLst>
              <a:ext uri="{FF2B5EF4-FFF2-40B4-BE49-F238E27FC236}">
                <a16:creationId xmlns:a16="http://schemas.microsoft.com/office/drawing/2014/main" id="{9C79AFC3-56E6-4CBE-8310-70A42668A325}"/>
              </a:ext>
            </a:extLst>
          </p:cNvPr>
          <p:cNvSpPr>
            <a:spLocks noGrp="1"/>
          </p:cNvSpPr>
          <p:nvPr>
            <p:ph type="title"/>
          </p:nvPr>
        </p:nvSpPr>
        <p:spPr>
          <a:xfrm>
            <a:off x="665609" y="207552"/>
            <a:ext cx="8010557" cy="1082300"/>
          </a:xfrm>
        </p:spPr>
        <p:txBody>
          <a:bodyPr>
            <a:normAutofit/>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F35BF56C-B0F0-4D9F-BFC8-CBD1ECA67C7D}"/>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Select </a:t>
            </a:r>
            <a:r>
              <a:rPr lang="en-US" b="1" dirty="0">
                <a:latin typeface="Amasis MT Pro" panose="02040504050005020304" pitchFamily="18" charset="0"/>
              </a:rPr>
              <a:t>Don’t allow sites to use JavaScript</a:t>
            </a:r>
            <a:endParaRPr lang="en-SG" b="1" dirty="0">
              <a:latin typeface="Amasis MT Pro" panose="02040504050005020304" pitchFamily="18" charset="0"/>
            </a:endParaRPr>
          </a:p>
        </p:txBody>
      </p:sp>
      <p:pic>
        <p:nvPicPr>
          <p:cNvPr id="5" name="Picture 4">
            <a:extLst>
              <a:ext uri="{FF2B5EF4-FFF2-40B4-BE49-F238E27FC236}">
                <a16:creationId xmlns:a16="http://schemas.microsoft.com/office/drawing/2014/main" id="{B6998739-8CD5-432B-8336-360B3A20D921}"/>
              </a:ext>
            </a:extLst>
          </p:cNvPr>
          <p:cNvPicPr>
            <a:picLocks noChangeAspect="1"/>
          </p:cNvPicPr>
          <p:nvPr/>
        </p:nvPicPr>
        <p:blipFill>
          <a:blip r:embed="rId2"/>
          <a:stretch>
            <a:fillRect/>
          </a:stretch>
        </p:blipFill>
        <p:spPr>
          <a:xfrm>
            <a:off x="1674164" y="2320621"/>
            <a:ext cx="5795671" cy="3759200"/>
          </a:xfrm>
          <a:prstGeom prst="rect">
            <a:avLst/>
          </a:prstGeom>
        </p:spPr>
      </p:pic>
    </p:spTree>
    <p:extLst>
      <p:ext uri="{BB962C8B-B14F-4D97-AF65-F5344CB8AC3E}">
        <p14:creationId xmlns:p14="http://schemas.microsoft.com/office/powerpoint/2010/main" val="2590064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78C193-A632-4F31-9E59-FE62A6C55937}"/>
              </a:ext>
            </a:extLst>
          </p:cNvPr>
          <p:cNvSpPr>
            <a:spLocks noGrp="1"/>
          </p:cNvSpPr>
          <p:nvPr>
            <p:ph type="sldNum" sz="quarter" idx="12"/>
          </p:nvPr>
        </p:nvSpPr>
        <p:spPr/>
        <p:txBody>
          <a:bodyPr/>
          <a:lstStyle/>
          <a:p>
            <a:fld id="{6767FADE-2612-3649-B495-F644A23F288B}" type="slidenum">
              <a:rPr lang="en-US" smtClean="0"/>
              <a:pPr/>
              <a:t>47</a:t>
            </a:fld>
            <a:endParaRPr lang="en-US"/>
          </a:p>
        </p:txBody>
      </p:sp>
      <p:sp>
        <p:nvSpPr>
          <p:cNvPr id="3" name="Title 2">
            <a:extLst>
              <a:ext uri="{FF2B5EF4-FFF2-40B4-BE49-F238E27FC236}">
                <a16:creationId xmlns:a16="http://schemas.microsoft.com/office/drawing/2014/main" id="{E222349B-96EE-4AFC-9855-8CF1588B9B44}"/>
              </a:ext>
            </a:extLst>
          </p:cNvPr>
          <p:cNvSpPr>
            <a:spLocks noGrp="1"/>
          </p:cNvSpPr>
          <p:nvPr>
            <p:ph type="title"/>
          </p:nvPr>
        </p:nvSpPr>
        <p:spPr>
          <a:xfrm>
            <a:off x="665610" y="260714"/>
            <a:ext cx="7649050" cy="1091568"/>
          </a:xfrm>
        </p:spPr>
        <p:txBody>
          <a:bodyPr>
            <a:normAutofit/>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438068E-FACA-4028-9351-0410E33A7D48}"/>
              </a:ext>
            </a:extLst>
          </p:cNvPr>
          <p:cNvSpPr>
            <a:spLocks noGrp="1"/>
          </p:cNvSpPr>
          <p:nvPr>
            <p:ph sz="quarter" idx="13"/>
          </p:nvPr>
        </p:nvSpPr>
        <p:spPr>
          <a:xfrm>
            <a:off x="665163" y="1704162"/>
            <a:ext cx="7477125" cy="3759200"/>
          </a:xfrm>
        </p:spPr>
        <p:txBody>
          <a:bodyPr/>
          <a:lstStyle/>
          <a:p>
            <a:pPr marL="457200" indent="-457200">
              <a:buFont typeface="+mj-lt"/>
              <a:buAutoNum type="alphaLcParenR" startAt="5"/>
            </a:pPr>
            <a:r>
              <a:rPr lang="en-US" dirty="0">
                <a:latin typeface="Amasis MT Pro" panose="02040504050005020304" pitchFamily="18" charset="0"/>
              </a:rPr>
              <a:t>Now test the add category feature in </a:t>
            </a:r>
            <a:r>
              <a:rPr lang="en-US" dirty="0" err="1">
                <a:latin typeface="Amasis MT Pro" panose="02040504050005020304" pitchFamily="18" charset="0"/>
              </a:rPr>
              <a:t>booklink</a:t>
            </a:r>
            <a:r>
              <a:rPr lang="en-US" dirty="0">
                <a:latin typeface="Amasis MT Pro" panose="02040504050005020304" pitchFamily="18" charset="0"/>
              </a:rPr>
              <a:t> again. </a:t>
            </a:r>
          </a:p>
          <a:p>
            <a:pPr marL="457200" indent="-457200">
              <a:buFont typeface="+mj-lt"/>
              <a:buAutoNum type="alphaLcParenR" startAt="5"/>
            </a:pPr>
            <a:endParaRPr lang="en-US" dirty="0">
              <a:latin typeface="Amasis MT Pro" panose="02040504050005020304" pitchFamily="18" charset="0"/>
            </a:endParaRPr>
          </a:p>
          <a:p>
            <a:pPr marL="457200" indent="-457200">
              <a:buFont typeface="+mj-lt"/>
              <a:buAutoNum type="alphaLcParenR" startAt="5"/>
            </a:pPr>
            <a:r>
              <a:rPr lang="en-US" dirty="0">
                <a:latin typeface="Amasis MT Pro" panose="02040504050005020304" pitchFamily="18" charset="0"/>
              </a:rPr>
              <a:t>Write down your observations in the worksheet.</a:t>
            </a:r>
          </a:p>
          <a:p>
            <a:pPr marL="457200" indent="-457200">
              <a:buFont typeface="+mj-lt"/>
              <a:buAutoNum type="alphaLcParenR" startAt="5"/>
            </a:pPr>
            <a:endParaRPr lang="en-US" dirty="0">
              <a:latin typeface="Amasis MT Pro" panose="02040504050005020304" pitchFamily="18" charset="0"/>
            </a:endParaRPr>
          </a:p>
          <a:p>
            <a:pPr marL="457200" indent="-457200">
              <a:buFont typeface="+mj-lt"/>
              <a:buAutoNum type="alphaLcParenR" startAt="5"/>
            </a:pPr>
            <a:r>
              <a:rPr lang="en-US" dirty="0">
                <a:latin typeface="Amasis MT Pro" panose="02040504050005020304" pitchFamily="18" charset="0"/>
              </a:rPr>
              <a:t>Why do you think users may turn off JavaScript?</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0DE848A7-2D74-4510-B6B3-52A3C7FBC379}"/>
              </a:ext>
            </a:extLst>
          </p:cNvPr>
          <p:cNvPicPr>
            <a:picLocks noChangeAspect="1"/>
          </p:cNvPicPr>
          <p:nvPr/>
        </p:nvPicPr>
        <p:blipFill>
          <a:blip r:embed="rId3"/>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384581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78C193-A632-4F31-9E59-FE62A6C55937}"/>
              </a:ext>
            </a:extLst>
          </p:cNvPr>
          <p:cNvSpPr>
            <a:spLocks noGrp="1"/>
          </p:cNvSpPr>
          <p:nvPr>
            <p:ph type="sldNum" sz="quarter" idx="12"/>
          </p:nvPr>
        </p:nvSpPr>
        <p:spPr/>
        <p:txBody>
          <a:bodyPr/>
          <a:lstStyle/>
          <a:p>
            <a:fld id="{6767FADE-2612-3649-B495-F644A23F288B}" type="slidenum">
              <a:rPr lang="en-US" smtClean="0"/>
              <a:pPr/>
              <a:t>48</a:t>
            </a:fld>
            <a:endParaRPr lang="en-US"/>
          </a:p>
        </p:txBody>
      </p:sp>
      <p:sp>
        <p:nvSpPr>
          <p:cNvPr id="3" name="Title 2">
            <a:extLst>
              <a:ext uri="{FF2B5EF4-FFF2-40B4-BE49-F238E27FC236}">
                <a16:creationId xmlns:a16="http://schemas.microsoft.com/office/drawing/2014/main" id="{E222349B-96EE-4AFC-9855-8CF1588B9B44}"/>
              </a:ext>
            </a:extLst>
          </p:cNvPr>
          <p:cNvSpPr>
            <a:spLocks noGrp="1"/>
          </p:cNvSpPr>
          <p:nvPr>
            <p:ph type="title"/>
          </p:nvPr>
        </p:nvSpPr>
        <p:spPr>
          <a:xfrm>
            <a:off x="665610" y="260714"/>
            <a:ext cx="7476678" cy="928273"/>
          </a:xfrm>
        </p:spPr>
        <p:txBody>
          <a:bodyPr>
            <a:normAutofit fontScale="90000"/>
          </a:bodyPr>
          <a:lstStyle/>
          <a:p>
            <a:r>
              <a:rPr lang="en-US" dirty="0">
                <a:solidFill>
                  <a:schemeClr val="tx1"/>
                </a:solidFill>
                <a:latin typeface="Amasis MT Pro Black" panose="02040A04050005020304" pitchFamily="18" charset="0"/>
              </a:rPr>
              <a:t>Exercise 4 – Disabling JS in a web browser</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438068E-FACA-4028-9351-0410E33A7D48}"/>
              </a:ext>
            </a:extLst>
          </p:cNvPr>
          <p:cNvSpPr>
            <a:spLocks noGrp="1"/>
          </p:cNvSpPr>
          <p:nvPr>
            <p:ph sz="quarter" idx="13"/>
          </p:nvPr>
        </p:nvSpPr>
        <p:spPr>
          <a:xfrm>
            <a:off x="665163" y="1650999"/>
            <a:ext cx="8000372" cy="4221213"/>
          </a:xfrm>
        </p:spPr>
        <p:txBody>
          <a:bodyPr/>
          <a:lstStyle/>
          <a:p>
            <a:r>
              <a:rPr lang="en-US" dirty="0">
                <a:latin typeface="Amasis MT Pro" panose="02040504050005020304" pitchFamily="18" charset="0"/>
              </a:rPr>
              <a:t>Write down your observations in the worksheet.</a:t>
            </a:r>
          </a:p>
          <a:p>
            <a:pPr lvl="1"/>
            <a:r>
              <a:rPr lang="en-US" dirty="0">
                <a:solidFill>
                  <a:srgbClr val="0070C0"/>
                </a:solidFill>
                <a:latin typeface="Amasis MT Pro" panose="02040504050005020304" pitchFamily="18" charset="0"/>
              </a:rPr>
              <a:t>Empty category values can be submitted again into the </a:t>
            </a:r>
            <a:r>
              <a:rPr lang="en-US" dirty="0" err="1">
                <a:solidFill>
                  <a:srgbClr val="0070C0"/>
                </a:solidFill>
                <a:latin typeface="Amasis MT Pro" panose="02040504050005020304" pitchFamily="18" charset="0"/>
              </a:rPr>
              <a:t>Booklink</a:t>
            </a:r>
            <a:r>
              <a:rPr lang="en-US" dirty="0">
                <a:solidFill>
                  <a:srgbClr val="0070C0"/>
                </a:solidFill>
                <a:latin typeface="Amasis MT Pro" panose="02040504050005020304" pitchFamily="18" charset="0"/>
              </a:rPr>
              <a:t> website.</a:t>
            </a:r>
          </a:p>
          <a:p>
            <a:pPr lvl="1"/>
            <a:r>
              <a:rPr lang="en-US" dirty="0">
                <a:solidFill>
                  <a:srgbClr val="0070C0"/>
                </a:solidFill>
                <a:latin typeface="Amasis MT Pro" panose="02040504050005020304" pitchFamily="18" charset="0"/>
              </a:rPr>
              <a:t>The </a:t>
            </a:r>
            <a:r>
              <a:rPr lang="en-US" dirty="0" err="1">
                <a:solidFill>
                  <a:srgbClr val="0070C0"/>
                </a:solidFill>
                <a:latin typeface="Amasis MT Pro" panose="02040504050005020304" pitchFamily="18" charset="0"/>
              </a:rPr>
              <a:t>Javascript</a:t>
            </a:r>
            <a:r>
              <a:rPr lang="en-US" dirty="0">
                <a:solidFill>
                  <a:srgbClr val="0070C0"/>
                </a:solidFill>
                <a:latin typeface="Amasis MT Pro" panose="02040504050005020304" pitchFamily="18" charset="0"/>
              </a:rPr>
              <a:t> code we wrote earlier appears to have been ignored by the web browser.</a:t>
            </a:r>
          </a:p>
          <a:p>
            <a:endParaRPr lang="en-US" dirty="0">
              <a:latin typeface="Amasis MT Pro" panose="02040504050005020304" pitchFamily="18" charset="0"/>
            </a:endParaRPr>
          </a:p>
          <a:p>
            <a:r>
              <a:rPr lang="en-US" dirty="0">
                <a:latin typeface="Amasis MT Pro" panose="02040504050005020304" pitchFamily="18" charset="0"/>
              </a:rPr>
              <a:t>What are some possible reasons that users may turn off JavaScript?</a:t>
            </a:r>
          </a:p>
          <a:p>
            <a:pPr lvl="1"/>
            <a:r>
              <a:rPr lang="en-US" dirty="0">
                <a:solidFill>
                  <a:srgbClr val="0070C0"/>
                </a:solidFill>
                <a:latin typeface="Amasis MT Pro" panose="02040504050005020304" pitchFamily="18" charset="0"/>
              </a:rPr>
              <a:t>Possible security risk as some exploits use JavaScript</a:t>
            </a:r>
          </a:p>
          <a:p>
            <a:pPr lvl="1"/>
            <a:r>
              <a:rPr lang="en-US" dirty="0">
                <a:solidFill>
                  <a:srgbClr val="0070C0"/>
                </a:solidFill>
                <a:latin typeface="Amasis MT Pro" panose="02040504050005020304" pitchFamily="18" charset="0"/>
              </a:rPr>
              <a:t>Privacy issues, to prevent tracking of user activity</a:t>
            </a:r>
          </a:p>
          <a:p>
            <a:pPr lvl="1"/>
            <a:r>
              <a:rPr lang="en-US" dirty="0">
                <a:solidFill>
                  <a:srgbClr val="0070C0"/>
                </a:solidFill>
                <a:latin typeface="Amasis MT Pro" panose="02040504050005020304" pitchFamily="18" charset="0"/>
              </a:rPr>
              <a:t>To turn off advertisements</a:t>
            </a:r>
          </a:p>
          <a:p>
            <a:pPr lvl="1"/>
            <a:endParaRPr lang="en-SG" dirty="0">
              <a:latin typeface="Amasis MT Pro" panose="02040504050005020304" pitchFamily="18" charset="0"/>
            </a:endParaRPr>
          </a:p>
        </p:txBody>
      </p:sp>
      <p:sp>
        <p:nvSpPr>
          <p:cNvPr id="5" name="TextBox 4">
            <a:extLst>
              <a:ext uri="{FF2B5EF4-FFF2-40B4-BE49-F238E27FC236}">
                <a16:creationId xmlns:a16="http://schemas.microsoft.com/office/drawing/2014/main" id="{04157371-0686-4E2B-8949-35ECF3613358}"/>
              </a:ext>
            </a:extLst>
          </p:cNvPr>
          <p:cNvSpPr txBox="1"/>
          <p:nvPr/>
        </p:nvSpPr>
        <p:spPr>
          <a:xfrm>
            <a:off x="1228512" y="5872213"/>
            <a:ext cx="6350425" cy="430887"/>
          </a:xfrm>
          <a:prstGeom prst="rect">
            <a:avLst/>
          </a:prstGeom>
          <a:noFill/>
        </p:spPr>
        <p:txBody>
          <a:bodyPr wrap="square" rtlCol="0">
            <a:spAutoFit/>
          </a:bodyPr>
          <a:lstStyle/>
          <a:p>
            <a:r>
              <a:rPr lang="en-US" sz="1100" dirty="0">
                <a:solidFill>
                  <a:srgbClr val="FF0000"/>
                </a:solidFill>
              </a:rPr>
              <a:t>Note: JavaScript is widely used these days and it is not practical to switch it off nowadays as many sites use it. (E.g. try searching for something on google with JavaScript switched off.)</a:t>
            </a:r>
            <a:endParaRPr lang="en-SG" sz="1100" dirty="0">
              <a:solidFill>
                <a:srgbClr val="FF0000"/>
              </a:solidFill>
            </a:endParaRPr>
          </a:p>
        </p:txBody>
      </p:sp>
      <p:pic>
        <p:nvPicPr>
          <p:cNvPr id="6" name="Picture 5">
            <a:extLst>
              <a:ext uri="{FF2B5EF4-FFF2-40B4-BE49-F238E27FC236}">
                <a16:creationId xmlns:a16="http://schemas.microsoft.com/office/drawing/2014/main" id="{9E9A34A8-523B-4EA0-B72B-822A321F4420}"/>
              </a:ext>
            </a:extLst>
          </p:cNvPr>
          <p:cNvPicPr>
            <a:picLocks noChangeAspect="1"/>
          </p:cNvPicPr>
          <p:nvPr/>
        </p:nvPicPr>
        <p:blipFill>
          <a:blip r:embed="rId3"/>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2457921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LUNCH</a:t>
            </a:r>
            <a:endParaRPr lang="en-SG" b="1" dirty="0">
              <a:solidFill>
                <a:schemeClr val="tx1"/>
              </a:solidFill>
              <a:latin typeface="Amasis MT Pro Black" panose="02040A04050005020304" pitchFamily="18" charset="0"/>
            </a:endParaRPr>
          </a:p>
        </p:txBody>
      </p:sp>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49</a:t>
            </a:fld>
            <a:endParaRPr lang="en-US"/>
          </a:p>
        </p:txBody>
      </p:sp>
      <p:pic>
        <p:nvPicPr>
          <p:cNvPr id="4098" name="Picture 2" descr="Lunch time Vectors &amp; Illustrations for Free Download | Freepik">
            <a:extLst>
              <a:ext uri="{FF2B5EF4-FFF2-40B4-BE49-F238E27FC236}">
                <a16:creationId xmlns:a16="http://schemas.microsoft.com/office/drawing/2014/main" id="{78527C59-0D9B-8133-15D7-ADDA554A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323" y="1146520"/>
            <a:ext cx="4564959" cy="456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76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5</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a:bodyPr>
          <a:lstStyle/>
          <a:p>
            <a:r>
              <a:rPr lang="en-US" dirty="0">
                <a:solidFill>
                  <a:schemeClr val="tx1"/>
                </a:solidFill>
                <a:latin typeface="Amasis MT Pro Black" panose="02040A04050005020304" pitchFamily="18" charset="0"/>
              </a:rPr>
              <a:t>Schedule</a:t>
            </a:r>
            <a:endParaRPr lang="en-SG" dirty="0">
              <a:solidFill>
                <a:schemeClr val="tx1"/>
              </a:solidFill>
              <a:latin typeface="Amasis MT Pro Black" panose="02040A04050005020304" pitchFamily="18" charset="0"/>
            </a:endParaRPr>
          </a:p>
        </p:txBody>
      </p:sp>
      <p:graphicFrame>
        <p:nvGraphicFramePr>
          <p:cNvPr id="7" name="Table 5">
            <a:extLst>
              <a:ext uri="{FF2B5EF4-FFF2-40B4-BE49-F238E27FC236}">
                <a16:creationId xmlns:a16="http://schemas.microsoft.com/office/drawing/2014/main" id="{3A54A3BA-64F3-B7D4-233D-A138A5F1ED4D}"/>
              </a:ext>
            </a:extLst>
          </p:cNvPr>
          <p:cNvGraphicFramePr>
            <a:graphicFrameLocks noGrp="1"/>
          </p:cNvGraphicFramePr>
          <p:nvPr>
            <p:extLst>
              <p:ext uri="{D42A27DB-BD31-4B8C-83A1-F6EECF244321}">
                <p14:modId xmlns:p14="http://schemas.microsoft.com/office/powerpoint/2010/main" val="2673795305"/>
              </p:ext>
            </p:extLst>
          </p:nvPr>
        </p:nvGraphicFramePr>
        <p:xfrm>
          <a:off x="473258" y="796434"/>
          <a:ext cx="7970050" cy="4343490"/>
        </p:xfrm>
        <a:graphic>
          <a:graphicData uri="http://schemas.openxmlformats.org/drawingml/2006/table">
            <a:tbl>
              <a:tblPr firstRow="1" bandRow="1">
                <a:tableStyleId>{5C22544A-7EE6-4342-B048-85BDC9FD1C3A}</a:tableStyleId>
              </a:tblPr>
              <a:tblGrid>
                <a:gridCol w="3210975">
                  <a:extLst>
                    <a:ext uri="{9D8B030D-6E8A-4147-A177-3AD203B41FA5}">
                      <a16:colId xmlns:a16="http://schemas.microsoft.com/office/drawing/2014/main" val="1648018715"/>
                    </a:ext>
                  </a:extLst>
                </a:gridCol>
                <a:gridCol w="4759075">
                  <a:extLst>
                    <a:ext uri="{9D8B030D-6E8A-4147-A177-3AD203B41FA5}">
                      <a16:colId xmlns:a16="http://schemas.microsoft.com/office/drawing/2014/main" val="3431398385"/>
                    </a:ext>
                  </a:extLst>
                </a:gridCol>
              </a:tblGrid>
              <a:tr h="438770">
                <a:tc>
                  <a:txBody>
                    <a:bodyPr/>
                    <a:lstStyle/>
                    <a:p>
                      <a:r>
                        <a:rPr lang="en-US" sz="2400" dirty="0"/>
                        <a:t>Time</a:t>
                      </a:r>
                      <a:endParaRPr lang="en-SG" sz="2400" dirty="0"/>
                    </a:p>
                  </a:txBody>
                  <a:tcPr/>
                </a:tc>
                <a:tc>
                  <a:txBody>
                    <a:bodyPr/>
                    <a:lstStyle/>
                    <a:p>
                      <a:r>
                        <a:rPr lang="en-US" sz="2400" dirty="0"/>
                        <a:t>Agenda</a:t>
                      </a:r>
                      <a:endParaRPr lang="en-SG" sz="2400" dirty="0"/>
                    </a:p>
                  </a:txBody>
                  <a:tcPr/>
                </a:tc>
                <a:extLst>
                  <a:ext uri="{0D108BD9-81ED-4DB2-BD59-A6C34878D82A}">
                    <a16:rowId xmlns:a16="http://schemas.microsoft.com/office/drawing/2014/main" val="1371475198"/>
                  </a:ext>
                </a:extLst>
              </a:tr>
              <a:tr h="370840">
                <a:tc>
                  <a:txBody>
                    <a:bodyPr/>
                    <a:lstStyle/>
                    <a:p>
                      <a:r>
                        <a:rPr lang="en-US" sz="2000" dirty="0">
                          <a:latin typeface="Amasis MT Pro" panose="02040504050005020304" pitchFamily="18" charset="0"/>
                        </a:rPr>
                        <a:t>9:00 am - 9:15 am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Welcome and admin matters</a:t>
                      </a:r>
                      <a:endParaRPr lang="en-SG" sz="2000" dirty="0">
                        <a:latin typeface="Amasis MT Pro" panose="02040504050005020304" pitchFamily="18" charset="0"/>
                      </a:endParaRPr>
                    </a:p>
                  </a:txBody>
                  <a:tcPr/>
                </a:tc>
                <a:extLst>
                  <a:ext uri="{0D108BD9-81ED-4DB2-BD59-A6C34878D82A}">
                    <a16:rowId xmlns:a16="http://schemas.microsoft.com/office/drawing/2014/main" val="1703871380"/>
                  </a:ext>
                </a:extLst>
              </a:tr>
              <a:tr h="370840">
                <a:tc>
                  <a:txBody>
                    <a:bodyPr/>
                    <a:lstStyle/>
                    <a:p>
                      <a:r>
                        <a:rPr lang="en-US" sz="2000" dirty="0">
                          <a:latin typeface="Amasis MT Pro" panose="02040504050005020304" pitchFamily="18" charset="0"/>
                        </a:rPr>
                        <a:t>9:15 am – 10:30 am </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Validation</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1007211589"/>
                  </a:ext>
                </a:extLst>
              </a:tr>
              <a:tr h="370840">
                <a:tc>
                  <a:txBody>
                    <a:bodyPr/>
                    <a:lstStyle/>
                    <a:p>
                      <a:r>
                        <a:rPr lang="en-US" sz="2000" dirty="0">
                          <a:latin typeface="Amasis MT Pro" panose="02040504050005020304" pitchFamily="18" charset="0"/>
                        </a:rPr>
                        <a:t>10:30 am – 10:45 am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950366874"/>
                  </a:ext>
                </a:extLst>
              </a:tr>
              <a:tr h="411570">
                <a:tc>
                  <a:txBody>
                    <a:bodyPr/>
                    <a:lstStyle/>
                    <a:p>
                      <a:r>
                        <a:rPr lang="en-US" sz="2000" dirty="0">
                          <a:latin typeface="Amasis MT Pro" panose="02040504050005020304" pitchFamily="18" charset="0"/>
                        </a:rPr>
                        <a:t>10:45 am – 12:30 pm</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Front end Validation</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3533736889"/>
                  </a:ext>
                </a:extLst>
              </a:tr>
              <a:tr h="370840">
                <a:tc>
                  <a:txBody>
                    <a:bodyPr/>
                    <a:lstStyle/>
                    <a:p>
                      <a:r>
                        <a:rPr lang="en-US" sz="2000" dirty="0">
                          <a:latin typeface="Amasis MT Pro" panose="02040504050005020304" pitchFamily="18" charset="0"/>
                        </a:rPr>
                        <a:t>12:30 pm – 1:30 pm </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Lunch</a:t>
                      </a:r>
                    </a:p>
                  </a:txBody>
                  <a:tcPr/>
                </a:tc>
                <a:extLst>
                  <a:ext uri="{0D108BD9-81ED-4DB2-BD59-A6C34878D82A}">
                    <a16:rowId xmlns:a16="http://schemas.microsoft.com/office/drawing/2014/main" val="1826671654"/>
                  </a:ext>
                </a:extLst>
              </a:tr>
              <a:tr h="370840">
                <a:tc>
                  <a:txBody>
                    <a:bodyPr/>
                    <a:lstStyle/>
                    <a:p>
                      <a:r>
                        <a:rPr lang="en-US" sz="2000" dirty="0">
                          <a:latin typeface="Amasis MT Pro" panose="02040504050005020304" pitchFamily="18" charset="0"/>
                        </a:rPr>
                        <a:t>1:30 pm – 3:15 pm </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Backend Validation</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2151391809"/>
                  </a:ext>
                </a:extLst>
              </a:tr>
              <a:tr h="370840">
                <a:tc>
                  <a:txBody>
                    <a:bodyPr/>
                    <a:lstStyle/>
                    <a:p>
                      <a:r>
                        <a:rPr lang="en-US" sz="2000" dirty="0">
                          <a:latin typeface="Amasis MT Pro" panose="02040504050005020304" pitchFamily="18" charset="0"/>
                        </a:rPr>
                        <a:t>3:15 pm – 3:30 pm</a:t>
                      </a:r>
                      <a:endParaRPr lang="en-SG" sz="2000" dirty="0">
                        <a:latin typeface="Amasis MT Pro" panose="02040504050005020304" pitchFamily="18" charset="0"/>
                      </a:endParaRPr>
                    </a:p>
                  </a:txBody>
                  <a:tcPr/>
                </a:tc>
                <a:tc>
                  <a:txBody>
                    <a:bodyPr/>
                    <a:lstStyle/>
                    <a:p>
                      <a:r>
                        <a:rPr lang="en-SG" sz="2000" dirty="0">
                          <a:latin typeface="Amasis MT Pro" panose="02040504050005020304" pitchFamily="18" charset="0"/>
                        </a:rPr>
                        <a:t>Break</a:t>
                      </a:r>
                    </a:p>
                  </a:txBody>
                  <a:tcPr/>
                </a:tc>
                <a:extLst>
                  <a:ext uri="{0D108BD9-81ED-4DB2-BD59-A6C34878D82A}">
                    <a16:rowId xmlns:a16="http://schemas.microsoft.com/office/drawing/2014/main" val="3585986491"/>
                  </a:ext>
                </a:extLst>
              </a:tr>
              <a:tr h="495832">
                <a:tc>
                  <a:txBody>
                    <a:bodyPr/>
                    <a:lstStyle/>
                    <a:p>
                      <a:r>
                        <a:rPr lang="en-US" sz="2000" dirty="0">
                          <a:latin typeface="Amasis MT Pro" panose="02040504050005020304" pitchFamily="18" charset="0"/>
                        </a:rPr>
                        <a:t>3:30 pm – 4:45 pm</a:t>
                      </a:r>
                      <a:endParaRPr lang="en-SG" sz="2000" dirty="0">
                        <a:latin typeface="Amasis MT Pro" panose="02040504050005020304" pitchFamily="18" charset="0"/>
                      </a:endParaRPr>
                    </a:p>
                  </a:txBody>
                  <a:tcPr/>
                </a:tc>
                <a:tc>
                  <a:txBody>
                    <a:bodyPr/>
                    <a:lstStyle/>
                    <a:p>
                      <a:r>
                        <a:rPr lang="en-US" sz="2000" dirty="0">
                          <a:highlight>
                            <a:srgbClr val="FFFF00"/>
                          </a:highlight>
                          <a:latin typeface="Amasis MT Pro" panose="02040504050005020304" pitchFamily="18" charset="0"/>
                        </a:rPr>
                        <a:t>Lab Session – help with errors or clarification about codes</a:t>
                      </a:r>
                      <a:endParaRPr lang="en-SG" sz="2000" dirty="0">
                        <a:highlight>
                          <a:srgbClr val="FFFF00"/>
                        </a:highlight>
                        <a:latin typeface="Amasis MT Pro" panose="02040504050005020304" pitchFamily="18" charset="0"/>
                      </a:endParaRPr>
                    </a:p>
                  </a:txBody>
                  <a:tcPr/>
                </a:tc>
                <a:extLst>
                  <a:ext uri="{0D108BD9-81ED-4DB2-BD59-A6C34878D82A}">
                    <a16:rowId xmlns:a16="http://schemas.microsoft.com/office/drawing/2014/main" val="3826937358"/>
                  </a:ext>
                </a:extLst>
              </a:tr>
              <a:tr h="370840">
                <a:tc>
                  <a:txBody>
                    <a:bodyPr/>
                    <a:lstStyle/>
                    <a:p>
                      <a:r>
                        <a:rPr lang="en-US" sz="2000" dirty="0">
                          <a:latin typeface="Amasis MT Pro" panose="02040504050005020304" pitchFamily="18" charset="0"/>
                        </a:rPr>
                        <a:t>4:45 pm – 5:00 pm</a:t>
                      </a:r>
                      <a:endParaRPr lang="en-SG" sz="2000" dirty="0">
                        <a:latin typeface="Amasis MT Pro" panose="02040504050005020304" pitchFamily="18" charset="0"/>
                      </a:endParaRPr>
                    </a:p>
                  </a:txBody>
                  <a:tcPr/>
                </a:tc>
                <a:tc>
                  <a:txBody>
                    <a:bodyPr/>
                    <a:lstStyle/>
                    <a:p>
                      <a:r>
                        <a:rPr lang="en-US" sz="2000" dirty="0">
                          <a:latin typeface="Amasis MT Pro" panose="02040504050005020304" pitchFamily="18" charset="0"/>
                        </a:rPr>
                        <a:t>Wrap up, Q&amp;A</a:t>
                      </a:r>
                      <a:endParaRPr lang="en-SG" sz="2000" dirty="0">
                        <a:latin typeface="Amasis MT Pro" panose="02040504050005020304" pitchFamily="18" charset="0"/>
                      </a:endParaRPr>
                    </a:p>
                  </a:txBody>
                  <a:tcPr/>
                </a:tc>
                <a:extLst>
                  <a:ext uri="{0D108BD9-81ED-4DB2-BD59-A6C34878D82A}">
                    <a16:rowId xmlns:a16="http://schemas.microsoft.com/office/drawing/2014/main" val="4079508982"/>
                  </a:ext>
                </a:extLst>
              </a:tr>
            </a:tbl>
          </a:graphicData>
        </a:graphic>
      </p:graphicFrame>
    </p:spTree>
    <p:extLst>
      <p:ext uri="{BB962C8B-B14F-4D97-AF65-F5344CB8AC3E}">
        <p14:creationId xmlns:p14="http://schemas.microsoft.com/office/powerpoint/2010/main" val="3751787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Back-end Validation</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4253718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2C7A4D-F2BC-4166-A13E-0E3047F84F32}"/>
              </a:ext>
            </a:extLst>
          </p:cNvPr>
          <p:cNvSpPr>
            <a:spLocks noGrp="1"/>
          </p:cNvSpPr>
          <p:nvPr>
            <p:ph type="sldNum" sz="quarter" idx="12"/>
          </p:nvPr>
        </p:nvSpPr>
        <p:spPr/>
        <p:txBody>
          <a:bodyPr/>
          <a:lstStyle/>
          <a:p>
            <a:fld id="{6767FADE-2612-3649-B495-F644A23F288B}" type="slidenum">
              <a:rPr lang="en-US" smtClean="0"/>
              <a:pPr/>
              <a:t>51</a:t>
            </a:fld>
            <a:endParaRPr lang="en-US"/>
          </a:p>
        </p:txBody>
      </p:sp>
      <p:sp>
        <p:nvSpPr>
          <p:cNvPr id="3" name="Title 2">
            <a:extLst>
              <a:ext uri="{FF2B5EF4-FFF2-40B4-BE49-F238E27FC236}">
                <a16:creationId xmlns:a16="http://schemas.microsoft.com/office/drawing/2014/main" id="{E7515162-1934-4BBD-9569-E4962A93B3AA}"/>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Back-end Validation</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818AD98-8A59-4D7E-85CE-FD073D861BD2}"/>
              </a:ext>
            </a:extLst>
          </p:cNvPr>
          <p:cNvSpPr>
            <a:spLocks noGrp="1"/>
          </p:cNvSpPr>
          <p:nvPr>
            <p:ph sz="quarter" idx="13"/>
          </p:nvPr>
        </p:nvSpPr>
        <p:spPr/>
        <p:txBody>
          <a:bodyPr/>
          <a:lstStyle/>
          <a:p>
            <a:r>
              <a:rPr lang="en-US" dirty="0">
                <a:latin typeface="Amasis MT Pro" panose="02040504050005020304" pitchFamily="18" charset="0"/>
              </a:rPr>
              <a:t>Back-end validations are validations that are done on the server side. </a:t>
            </a:r>
          </a:p>
          <a:p>
            <a:endParaRPr lang="en-US" dirty="0">
              <a:latin typeface="Amasis MT Pro" panose="02040504050005020304" pitchFamily="18" charset="0"/>
            </a:endParaRPr>
          </a:p>
          <a:p>
            <a:r>
              <a:rPr lang="en-US" dirty="0">
                <a:latin typeface="Amasis MT Pro" panose="02040504050005020304" pitchFamily="18" charset="0"/>
              </a:rPr>
              <a:t>What you validate on the back-end, should be the same as what you validate on the front-end.</a:t>
            </a:r>
          </a:p>
          <a:p>
            <a:endParaRPr lang="en-US" dirty="0">
              <a:latin typeface="Amasis MT Pro" panose="02040504050005020304" pitchFamily="18" charset="0"/>
            </a:endParaRPr>
          </a:p>
          <a:p>
            <a:r>
              <a:rPr lang="en-US" dirty="0">
                <a:latin typeface="Amasis MT Pro" panose="02040504050005020304" pitchFamily="18" charset="0"/>
              </a:rPr>
              <a:t>There may be times when JavaScript may be turned off by a user for various reasons.</a:t>
            </a:r>
          </a:p>
        </p:txBody>
      </p:sp>
    </p:spTree>
    <p:extLst>
      <p:ext uri="{BB962C8B-B14F-4D97-AF65-F5344CB8AC3E}">
        <p14:creationId xmlns:p14="http://schemas.microsoft.com/office/powerpoint/2010/main" val="372099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C3DCD-9877-4CB2-A191-F7DC60097971}"/>
              </a:ext>
            </a:extLst>
          </p:cNvPr>
          <p:cNvSpPr>
            <a:spLocks noGrp="1"/>
          </p:cNvSpPr>
          <p:nvPr>
            <p:ph type="sldNum" sz="quarter" idx="12"/>
          </p:nvPr>
        </p:nvSpPr>
        <p:spPr/>
        <p:txBody>
          <a:bodyPr/>
          <a:lstStyle/>
          <a:p>
            <a:fld id="{6767FADE-2612-3649-B495-F644A23F288B}" type="slidenum">
              <a:rPr lang="en-US" smtClean="0"/>
              <a:pPr/>
              <a:t>52</a:t>
            </a:fld>
            <a:endParaRPr lang="en-US"/>
          </a:p>
        </p:txBody>
      </p:sp>
      <p:sp>
        <p:nvSpPr>
          <p:cNvPr id="3" name="Title 2">
            <a:extLst>
              <a:ext uri="{FF2B5EF4-FFF2-40B4-BE49-F238E27FC236}">
                <a16:creationId xmlns:a16="http://schemas.microsoft.com/office/drawing/2014/main" id="{AC063FA9-1B9C-4A85-B6F8-EDC0E72EF78C}"/>
              </a:ext>
            </a:extLst>
          </p:cNvPr>
          <p:cNvSpPr>
            <a:spLocks noGrp="1"/>
          </p:cNvSpPr>
          <p:nvPr>
            <p:ph type="title"/>
          </p:nvPr>
        </p:nvSpPr>
        <p:spPr>
          <a:xfrm>
            <a:off x="665609" y="260714"/>
            <a:ext cx="7383238" cy="1187086"/>
          </a:xfrm>
        </p:spPr>
        <p:txBody>
          <a:bodyPr>
            <a:normAutofit/>
          </a:bodyPr>
          <a:lstStyle/>
          <a:p>
            <a:r>
              <a:rPr lang="en-US" dirty="0">
                <a:solidFill>
                  <a:schemeClr val="tx1"/>
                </a:solidFill>
                <a:latin typeface="Amasis MT Pro Black" panose="02040A04050005020304" pitchFamily="18" charset="0"/>
              </a:rPr>
              <a:t>Exercise 5 – Front-end validation disabled</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AB47D20-5B8C-46F0-8B9F-17E24D46C634}"/>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What happens if front-end validation for a web form is disabled?</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AAD3F15D-FA30-4D8E-9D98-B4A46B0D856B}"/>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1140742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C3DCD-9877-4CB2-A191-F7DC60097971}"/>
              </a:ext>
            </a:extLst>
          </p:cNvPr>
          <p:cNvSpPr>
            <a:spLocks noGrp="1"/>
          </p:cNvSpPr>
          <p:nvPr>
            <p:ph type="sldNum" sz="quarter" idx="12"/>
          </p:nvPr>
        </p:nvSpPr>
        <p:spPr/>
        <p:txBody>
          <a:bodyPr/>
          <a:lstStyle/>
          <a:p>
            <a:fld id="{6767FADE-2612-3649-B495-F644A23F288B}" type="slidenum">
              <a:rPr lang="en-US" smtClean="0"/>
              <a:pPr/>
              <a:t>53</a:t>
            </a:fld>
            <a:endParaRPr lang="en-US"/>
          </a:p>
        </p:txBody>
      </p:sp>
      <p:sp>
        <p:nvSpPr>
          <p:cNvPr id="3" name="Title 2">
            <a:extLst>
              <a:ext uri="{FF2B5EF4-FFF2-40B4-BE49-F238E27FC236}">
                <a16:creationId xmlns:a16="http://schemas.microsoft.com/office/drawing/2014/main" id="{AC063FA9-1B9C-4A85-B6F8-EDC0E72EF78C}"/>
              </a:ext>
            </a:extLst>
          </p:cNvPr>
          <p:cNvSpPr>
            <a:spLocks noGrp="1"/>
          </p:cNvSpPr>
          <p:nvPr>
            <p:ph type="title"/>
          </p:nvPr>
        </p:nvSpPr>
        <p:spPr>
          <a:xfrm>
            <a:off x="665609" y="260714"/>
            <a:ext cx="7476679" cy="1390286"/>
          </a:xfrm>
        </p:spPr>
        <p:txBody>
          <a:bodyPr>
            <a:normAutofit/>
          </a:bodyPr>
          <a:lstStyle/>
          <a:p>
            <a:r>
              <a:rPr lang="en-US" dirty="0">
                <a:solidFill>
                  <a:schemeClr val="tx1"/>
                </a:solidFill>
                <a:latin typeface="Amasis MT Pro Black" panose="02040A04050005020304" pitchFamily="18" charset="0"/>
              </a:rPr>
              <a:t>Exercise 5 – Front-end validation disabled</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CAB47D20-5B8C-46F0-8B9F-17E24D46C634}"/>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What happens if front-end validation for a web form is disabled?</a:t>
            </a:r>
          </a:p>
          <a:p>
            <a:pPr marL="857250" lvl="1" indent="-457200"/>
            <a:r>
              <a:rPr lang="en-US" dirty="0">
                <a:solidFill>
                  <a:srgbClr val="0070C0"/>
                </a:solidFill>
                <a:latin typeface="Amasis MT Pro" panose="02040504050005020304" pitchFamily="18" charset="0"/>
              </a:rPr>
              <a:t>If front-end validation is disabled and there is no back-end validation, empty values or invalid data could be submitted into the database. </a:t>
            </a:r>
          </a:p>
          <a:p>
            <a:pPr marL="857250" lvl="1" indent="-457200"/>
            <a:r>
              <a:rPr lang="en-US" dirty="0">
                <a:solidFill>
                  <a:srgbClr val="0070C0"/>
                </a:solidFill>
                <a:latin typeface="Amasis MT Pro" panose="02040504050005020304" pitchFamily="18" charset="0"/>
              </a:rPr>
              <a:t>In the worst case scenario, potentially malicious code could be injected into the system.</a:t>
            </a:r>
            <a:endParaRPr lang="en-SG" dirty="0">
              <a:solidFill>
                <a:srgbClr val="0070C0"/>
              </a:solidFill>
              <a:latin typeface="Amasis MT Pro" panose="02040504050005020304" pitchFamily="18" charset="0"/>
            </a:endParaRPr>
          </a:p>
        </p:txBody>
      </p:sp>
      <p:pic>
        <p:nvPicPr>
          <p:cNvPr id="5" name="Picture 4">
            <a:extLst>
              <a:ext uri="{FF2B5EF4-FFF2-40B4-BE49-F238E27FC236}">
                <a16:creationId xmlns:a16="http://schemas.microsoft.com/office/drawing/2014/main" id="{001A7754-258F-4993-9A92-69C4554B7D0E}"/>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1887001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54</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Dependency - Validation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p:txBody>
          <a:bodyPr/>
          <a:lstStyle/>
          <a:p>
            <a:r>
              <a:rPr lang="en-US" sz="2000" dirty="0">
                <a:latin typeface="Amasis MT Pro" panose="02040504050005020304" pitchFamily="18" charset="0"/>
              </a:rPr>
              <a:t>Spring Boot provides validation support as well with the </a:t>
            </a:r>
            <a:r>
              <a:rPr lang="en-US" sz="2000" b="1" dirty="0">
                <a:latin typeface="Amasis MT Pro" panose="02040504050005020304" pitchFamily="18" charset="0"/>
              </a:rPr>
              <a:t>Validation</a:t>
            </a:r>
            <a:r>
              <a:rPr lang="en-US" sz="2000" dirty="0">
                <a:latin typeface="Amasis MT Pro" panose="02040504050005020304" pitchFamily="18" charset="0"/>
              </a:rPr>
              <a:t> dependency. </a:t>
            </a:r>
          </a:p>
          <a:p>
            <a:endParaRPr lang="en-US" sz="2000" dirty="0">
              <a:latin typeface="Amasis MT Pro" panose="02040504050005020304" pitchFamily="18" charset="0"/>
            </a:endParaRPr>
          </a:p>
          <a:p>
            <a:r>
              <a:rPr lang="en-US" sz="2000" dirty="0">
                <a:latin typeface="Amasis MT Pro" panose="02040504050005020304" pitchFamily="18" charset="0"/>
              </a:rPr>
              <a:t>Recall when creating a new project, we select the dependencies we think we will need for the new project. </a:t>
            </a:r>
          </a:p>
          <a:p>
            <a:endParaRPr lang="en-US" sz="2000" dirty="0">
              <a:latin typeface="Amasis MT Pro" panose="02040504050005020304" pitchFamily="18" charset="0"/>
            </a:endParaRPr>
          </a:p>
          <a:p>
            <a:r>
              <a:rPr lang="en-US" sz="2000" dirty="0">
                <a:latin typeface="Amasis MT Pro" panose="02040504050005020304" pitchFamily="18" charset="0"/>
              </a:rPr>
              <a:t>However there may be times that we will need to include additional dependencies with an existing project.</a:t>
            </a:r>
          </a:p>
          <a:p>
            <a:endParaRPr lang="en-US" sz="2000" dirty="0">
              <a:latin typeface="Amasis MT Pro" panose="02040504050005020304" pitchFamily="18" charset="0"/>
            </a:endParaRPr>
          </a:p>
          <a:p>
            <a:r>
              <a:rPr lang="en-US" sz="2000" dirty="0">
                <a:latin typeface="Amasis MT Pro" panose="02040504050005020304" pitchFamily="18" charset="0"/>
              </a:rPr>
              <a:t>We will include the </a:t>
            </a:r>
            <a:r>
              <a:rPr lang="en-US" sz="2000" b="1" dirty="0">
                <a:latin typeface="Amasis MT Pro" panose="02040504050005020304" pitchFamily="18" charset="0"/>
              </a:rPr>
              <a:t>Validation</a:t>
            </a:r>
            <a:r>
              <a:rPr lang="en-US" sz="2000" dirty="0">
                <a:latin typeface="Amasis MT Pro" panose="02040504050005020304" pitchFamily="18" charset="0"/>
              </a:rPr>
              <a:t> dependency via the </a:t>
            </a:r>
            <a:r>
              <a:rPr lang="en-US" sz="2000" b="1" dirty="0">
                <a:latin typeface="Amasis MT Pro" panose="02040504050005020304" pitchFamily="18" charset="0"/>
              </a:rPr>
              <a:t>pom.xml </a:t>
            </a:r>
            <a:r>
              <a:rPr lang="en-US" sz="2000" dirty="0">
                <a:latin typeface="Amasis MT Pro" panose="02040504050005020304" pitchFamily="18" charset="0"/>
              </a:rPr>
              <a:t>file.</a:t>
            </a:r>
          </a:p>
          <a:p>
            <a:endParaRPr lang="en-US" sz="2000" dirty="0">
              <a:latin typeface="Amasis MT Pro" panose="02040504050005020304" pitchFamily="18" charset="0"/>
            </a:endParaRPr>
          </a:p>
        </p:txBody>
      </p:sp>
    </p:spTree>
    <p:extLst>
      <p:ext uri="{BB962C8B-B14F-4D97-AF65-F5344CB8AC3E}">
        <p14:creationId xmlns:p14="http://schemas.microsoft.com/office/powerpoint/2010/main" val="1156824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55</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a:xfrm>
            <a:off x="665609" y="260714"/>
            <a:ext cx="7691581" cy="993928"/>
          </a:xfrm>
        </p:spPr>
        <p:txBody>
          <a:bodyPr>
            <a:normAutofit fontScale="90000"/>
          </a:bodyPr>
          <a:lstStyle/>
          <a:p>
            <a:r>
              <a:rPr lang="en-US" dirty="0">
                <a:solidFill>
                  <a:schemeClr val="tx1"/>
                </a:solidFill>
                <a:latin typeface="Amasis MT Pro Black" panose="02040A04050005020304" pitchFamily="18" charset="0"/>
              </a:rPr>
              <a:t>Exercise 6 – Adding Validation dependency in POM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We will include the </a:t>
            </a:r>
            <a:r>
              <a:rPr lang="en-US" b="1" dirty="0">
                <a:latin typeface="Amasis MT Pro" panose="02040504050005020304" pitchFamily="18" charset="0"/>
              </a:rPr>
              <a:t>Validation</a:t>
            </a:r>
            <a:r>
              <a:rPr lang="en-US" dirty="0">
                <a:latin typeface="Amasis MT Pro" panose="02040504050005020304" pitchFamily="18" charset="0"/>
              </a:rPr>
              <a:t> dependency in the </a:t>
            </a:r>
            <a:r>
              <a:rPr lang="en-US" b="1" dirty="0">
                <a:latin typeface="Amasis MT Pro" panose="02040504050005020304" pitchFamily="18" charset="0"/>
              </a:rPr>
              <a:t>pom.xml </a:t>
            </a:r>
            <a:r>
              <a:rPr lang="en-US" dirty="0">
                <a:latin typeface="Amasis MT Pro" panose="02040504050005020304" pitchFamily="18" charset="0"/>
              </a:rPr>
              <a:t>file. </a:t>
            </a:r>
          </a:p>
          <a:p>
            <a:pPr marL="457200" indent="-457200">
              <a:buFont typeface="+mj-lt"/>
              <a:buAutoNum type="alphaLcParenR"/>
            </a:pPr>
            <a:endParaRPr lang="en-US" dirty="0">
              <a:latin typeface="Amasis MT Pro" panose="02040504050005020304" pitchFamily="18" charset="0"/>
            </a:endParaRPr>
          </a:p>
          <a:p>
            <a:pPr marL="457200" indent="-457200">
              <a:buFont typeface="+mj-lt"/>
              <a:buAutoNum type="alphaLcParenR"/>
            </a:pPr>
            <a:r>
              <a:rPr lang="en-US" dirty="0">
                <a:latin typeface="Amasis MT Pro" panose="02040504050005020304" pitchFamily="18" charset="0"/>
              </a:rPr>
              <a:t>Copy the dependency details here and paste into </a:t>
            </a:r>
            <a:r>
              <a:rPr lang="en-US" b="1" dirty="0">
                <a:latin typeface="Amasis MT Pro" panose="02040504050005020304" pitchFamily="18" charset="0"/>
              </a:rPr>
              <a:t>pom.xml</a:t>
            </a:r>
            <a:r>
              <a:rPr lang="en-US" dirty="0">
                <a:latin typeface="Amasis MT Pro" panose="02040504050005020304" pitchFamily="18" charset="0"/>
              </a:rPr>
              <a:t>:</a:t>
            </a:r>
            <a:endParaRPr lang="en-SG" dirty="0">
              <a:latin typeface="Amasis MT Pro" panose="02040504050005020304" pitchFamily="18" charset="0"/>
            </a:endParaRPr>
          </a:p>
        </p:txBody>
      </p:sp>
      <p:sp>
        <p:nvSpPr>
          <p:cNvPr id="5" name="TextBox 4">
            <a:extLst>
              <a:ext uri="{FF2B5EF4-FFF2-40B4-BE49-F238E27FC236}">
                <a16:creationId xmlns:a16="http://schemas.microsoft.com/office/drawing/2014/main" id="{6B5C1A39-6CE7-4E7C-B3FB-0A55C3013C8B}"/>
              </a:ext>
            </a:extLst>
          </p:cNvPr>
          <p:cNvSpPr txBox="1"/>
          <p:nvPr/>
        </p:nvSpPr>
        <p:spPr>
          <a:xfrm>
            <a:off x="1001712" y="4006671"/>
            <a:ext cx="7149714" cy="1200329"/>
          </a:xfrm>
          <a:prstGeom prst="rect">
            <a:avLst/>
          </a:prstGeom>
          <a:noFill/>
        </p:spPr>
        <p:txBody>
          <a:bodyPr wrap="none" rtlCol="0">
            <a:spAutoFit/>
          </a:bodyPr>
          <a:lstStyle/>
          <a:p>
            <a:r>
              <a:rPr lang="en-SG" dirty="0">
                <a:latin typeface="Consolas" panose="020B0609020204030204" pitchFamily="49" charset="0"/>
              </a:rPr>
              <a:t>&lt;dependency&gt;</a:t>
            </a:r>
          </a:p>
          <a:p>
            <a:r>
              <a:rPr lang="en-SG" dirty="0">
                <a:latin typeface="Consolas" panose="020B0609020204030204" pitchFamily="49" charset="0"/>
              </a:rPr>
              <a:t>&lt;</a:t>
            </a:r>
            <a:r>
              <a:rPr lang="en-SG" dirty="0" err="1">
                <a:latin typeface="Consolas" panose="020B0609020204030204" pitchFamily="49" charset="0"/>
              </a:rPr>
              <a:t>groupId</a:t>
            </a:r>
            <a:r>
              <a:rPr lang="en-SG" dirty="0">
                <a:latin typeface="Consolas" panose="020B0609020204030204" pitchFamily="49" charset="0"/>
              </a:rPr>
              <a:t>&gt;</a:t>
            </a:r>
            <a:r>
              <a:rPr lang="en-SG" dirty="0" err="1">
                <a:latin typeface="Consolas" panose="020B0609020204030204" pitchFamily="49" charset="0"/>
              </a:rPr>
              <a:t>org.springframework.boot</a:t>
            </a:r>
            <a:r>
              <a:rPr lang="en-SG" dirty="0">
                <a:latin typeface="Consolas" panose="020B0609020204030204" pitchFamily="49" charset="0"/>
              </a:rPr>
              <a:t>&lt;/</a:t>
            </a:r>
            <a:r>
              <a:rPr lang="en-SG" dirty="0" err="1">
                <a:latin typeface="Consolas" panose="020B0609020204030204" pitchFamily="49" charset="0"/>
              </a:rPr>
              <a:t>groupId</a:t>
            </a:r>
            <a:r>
              <a:rPr lang="en-SG" dirty="0">
                <a:latin typeface="Consolas" panose="020B0609020204030204" pitchFamily="49" charset="0"/>
              </a:rPr>
              <a:t>&gt;</a:t>
            </a:r>
          </a:p>
          <a:p>
            <a:r>
              <a:rPr lang="en-SG" dirty="0">
                <a:latin typeface="Consolas" panose="020B0609020204030204" pitchFamily="49" charset="0"/>
              </a:rPr>
              <a:t>&lt;</a:t>
            </a:r>
            <a:r>
              <a:rPr lang="en-SG" dirty="0" err="1">
                <a:latin typeface="Consolas" panose="020B0609020204030204" pitchFamily="49" charset="0"/>
              </a:rPr>
              <a:t>artifactId</a:t>
            </a:r>
            <a:r>
              <a:rPr lang="en-SG" dirty="0">
                <a:latin typeface="Consolas" panose="020B0609020204030204" pitchFamily="49" charset="0"/>
              </a:rPr>
              <a:t>&gt;spring-boot-starter-validation&lt;/</a:t>
            </a:r>
            <a:r>
              <a:rPr lang="en-SG" dirty="0" err="1">
                <a:latin typeface="Consolas" panose="020B0609020204030204" pitchFamily="49" charset="0"/>
              </a:rPr>
              <a:t>artifactId</a:t>
            </a:r>
            <a:r>
              <a:rPr lang="en-SG" dirty="0">
                <a:latin typeface="Consolas" panose="020B0609020204030204" pitchFamily="49" charset="0"/>
              </a:rPr>
              <a:t>&gt;</a:t>
            </a:r>
          </a:p>
          <a:p>
            <a:r>
              <a:rPr lang="en-SG" dirty="0">
                <a:latin typeface="Consolas" panose="020B0609020204030204" pitchFamily="49" charset="0"/>
              </a:rPr>
              <a:t>&lt;/dependency&gt;</a:t>
            </a:r>
          </a:p>
        </p:txBody>
      </p:sp>
    </p:spTree>
    <p:extLst>
      <p:ext uri="{BB962C8B-B14F-4D97-AF65-F5344CB8AC3E}">
        <p14:creationId xmlns:p14="http://schemas.microsoft.com/office/powerpoint/2010/main" val="35062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EADAB-8657-4EFA-B8B6-AC67BFE3CB3B}"/>
              </a:ext>
            </a:extLst>
          </p:cNvPr>
          <p:cNvSpPr>
            <a:spLocks noGrp="1"/>
          </p:cNvSpPr>
          <p:nvPr>
            <p:ph type="sldNum" sz="quarter" idx="12"/>
          </p:nvPr>
        </p:nvSpPr>
        <p:spPr/>
        <p:txBody>
          <a:bodyPr/>
          <a:lstStyle/>
          <a:p>
            <a:fld id="{6767FADE-2612-3649-B495-F644A23F288B}" type="slidenum">
              <a:rPr lang="en-US" smtClean="0"/>
              <a:pPr/>
              <a:t>56</a:t>
            </a:fld>
            <a:endParaRPr lang="en-US"/>
          </a:p>
        </p:txBody>
      </p:sp>
      <p:sp>
        <p:nvSpPr>
          <p:cNvPr id="3" name="Title 2">
            <a:extLst>
              <a:ext uri="{FF2B5EF4-FFF2-40B4-BE49-F238E27FC236}">
                <a16:creationId xmlns:a16="http://schemas.microsoft.com/office/drawing/2014/main" id="{5AC84622-AD64-493F-B23D-95D461688050}"/>
              </a:ext>
            </a:extLst>
          </p:cNvPr>
          <p:cNvSpPr>
            <a:spLocks noGrp="1"/>
          </p:cNvSpPr>
          <p:nvPr>
            <p:ph type="title"/>
          </p:nvPr>
        </p:nvSpPr>
        <p:spPr>
          <a:xfrm>
            <a:off x="665609" y="260715"/>
            <a:ext cx="8361433" cy="972662"/>
          </a:xfrm>
        </p:spPr>
        <p:txBody>
          <a:bodyPr>
            <a:normAutofit fontScale="90000"/>
          </a:bodyPr>
          <a:lstStyle/>
          <a:p>
            <a:r>
              <a:rPr lang="en-US" dirty="0">
                <a:solidFill>
                  <a:schemeClr val="tx1"/>
                </a:solidFill>
                <a:latin typeface="Amasis MT Pro Black" panose="02040A04050005020304" pitchFamily="18" charset="0"/>
              </a:rPr>
              <a:t>Exercise 6 – Adding Validation dependency in POM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579BC248-7908-48B6-81AA-06F6909525BC}"/>
              </a:ext>
            </a:extLst>
          </p:cNvPr>
          <p:cNvSpPr>
            <a:spLocks noGrp="1"/>
          </p:cNvSpPr>
          <p:nvPr>
            <p:ph sz="quarter" idx="13"/>
          </p:nvPr>
        </p:nvSpPr>
        <p:spPr>
          <a:xfrm>
            <a:off x="665163" y="1704163"/>
            <a:ext cx="8021637" cy="4348482"/>
          </a:xfrm>
        </p:spPr>
        <p:txBody>
          <a:bodyPr/>
          <a:lstStyle/>
          <a:p>
            <a:pPr marL="457200" indent="-457200">
              <a:buFont typeface="+mj-lt"/>
              <a:buAutoNum type="alphaLcParenR" startAt="3"/>
            </a:pPr>
            <a:r>
              <a:rPr lang="en-US" dirty="0">
                <a:latin typeface="Amasis MT Pro" panose="02040504050005020304" pitchFamily="18" charset="0"/>
              </a:rPr>
              <a:t>Your </a:t>
            </a:r>
            <a:r>
              <a:rPr lang="en-US" b="1" dirty="0">
                <a:latin typeface="Amasis MT Pro" panose="02040504050005020304" pitchFamily="18" charset="0"/>
              </a:rPr>
              <a:t>pom.xml </a:t>
            </a:r>
            <a:r>
              <a:rPr lang="en-US" dirty="0">
                <a:latin typeface="Amasis MT Pro" panose="02040504050005020304" pitchFamily="18" charset="0"/>
              </a:rPr>
              <a:t>should look like below.</a:t>
            </a: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r>
              <a:rPr lang="en-US" dirty="0">
                <a:latin typeface="Amasis MT Pro" panose="02040504050005020304" pitchFamily="18" charset="0"/>
              </a:rPr>
              <a:t>Save </a:t>
            </a:r>
            <a:r>
              <a:rPr lang="en-US" b="1" dirty="0">
                <a:latin typeface="Amasis MT Pro" panose="02040504050005020304" pitchFamily="18" charset="0"/>
              </a:rPr>
              <a:t>pom.xml </a:t>
            </a:r>
            <a:r>
              <a:rPr lang="en-US" dirty="0">
                <a:latin typeface="Amasis MT Pro" panose="02040504050005020304" pitchFamily="18" charset="0"/>
              </a:rPr>
              <a:t>and the </a:t>
            </a:r>
            <a:r>
              <a:rPr lang="en-US" dirty="0" err="1">
                <a:latin typeface="Amasis MT Pro" panose="02040504050005020304" pitchFamily="18" charset="0"/>
              </a:rPr>
              <a:t>Springboot</a:t>
            </a:r>
            <a:r>
              <a:rPr lang="en-US" dirty="0">
                <a:latin typeface="Amasis MT Pro" panose="02040504050005020304" pitchFamily="18" charset="0"/>
              </a:rPr>
              <a:t> project will automatically* load the required libraries.</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030308E1-8C60-4957-A052-7D6C7D6FDDC4}"/>
              </a:ext>
            </a:extLst>
          </p:cNvPr>
          <p:cNvPicPr>
            <a:picLocks noChangeAspect="1"/>
          </p:cNvPicPr>
          <p:nvPr/>
        </p:nvPicPr>
        <p:blipFill>
          <a:blip r:embed="rId3"/>
          <a:stretch>
            <a:fillRect/>
          </a:stretch>
        </p:blipFill>
        <p:spPr>
          <a:xfrm>
            <a:off x="1429830" y="2229500"/>
            <a:ext cx="5016427" cy="2631258"/>
          </a:xfrm>
          <a:prstGeom prst="rect">
            <a:avLst/>
          </a:prstGeom>
          <a:ln>
            <a:solidFill>
              <a:schemeClr val="tx1"/>
            </a:solidFill>
          </a:ln>
        </p:spPr>
      </p:pic>
      <p:sp>
        <p:nvSpPr>
          <p:cNvPr id="7" name="Rectangle 6">
            <a:extLst>
              <a:ext uri="{FF2B5EF4-FFF2-40B4-BE49-F238E27FC236}">
                <a16:creationId xmlns:a16="http://schemas.microsoft.com/office/drawing/2014/main" id="{8C20753A-95E5-4799-87E7-7207459DD966}"/>
              </a:ext>
            </a:extLst>
          </p:cNvPr>
          <p:cNvSpPr/>
          <p:nvPr/>
        </p:nvSpPr>
        <p:spPr>
          <a:xfrm>
            <a:off x="2215210" y="3484346"/>
            <a:ext cx="4240672" cy="577517"/>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0A3A7355-6A2B-491F-B4F6-5638310FA643}"/>
              </a:ext>
            </a:extLst>
          </p:cNvPr>
          <p:cNvSpPr txBox="1"/>
          <p:nvPr/>
        </p:nvSpPr>
        <p:spPr>
          <a:xfrm>
            <a:off x="665163" y="6052645"/>
            <a:ext cx="3462807" cy="276999"/>
          </a:xfrm>
          <a:prstGeom prst="rect">
            <a:avLst/>
          </a:prstGeom>
          <a:noFill/>
        </p:spPr>
        <p:txBody>
          <a:bodyPr wrap="none" rtlCol="0">
            <a:spAutoFit/>
          </a:bodyPr>
          <a:lstStyle/>
          <a:p>
            <a:r>
              <a:rPr lang="en-US" sz="1200" dirty="0"/>
              <a:t>*Ensure that you are connected to the internet </a:t>
            </a:r>
            <a:endParaRPr lang="en-SG" sz="1200" dirty="0"/>
          </a:p>
        </p:txBody>
      </p:sp>
    </p:spTree>
    <p:extLst>
      <p:ext uri="{BB962C8B-B14F-4D97-AF65-F5344CB8AC3E}">
        <p14:creationId xmlns:p14="http://schemas.microsoft.com/office/powerpoint/2010/main" val="3383113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285B8F-F298-4656-8E38-1AB17DB68CAE}"/>
              </a:ext>
            </a:extLst>
          </p:cNvPr>
          <p:cNvSpPr>
            <a:spLocks noGrp="1"/>
          </p:cNvSpPr>
          <p:nvPr>
            <p:ph type="sldNum" sz="quarter" idx="12"/>
          </p:nvPr>
        </p:nvSpPr>
        <p:spPr/>
        <p:txBody>
          <a:bodyPr/>
          <a:lstStyle/>
          <a:p>
            <a:fld id="{6767FADE-2612-3649-B495-F644A23F288B}" type="slidenum">
              <a:rPr lang="en-US" smtClean="0"/>
              <a:pPr/>
              <a:t>57</a:t>
            </a:fld>
            <a:endParaRPr lang="en-US"/>
          </a:p>
        </p:txBody>
      </p:sp>
      <p:sp>
        <p:nvSpPr>
          <p:cNvPr id="3" name="Title 2">
            <a:extLst>
              <a:ext uri="{FF2B5EF4-FFF2-40B4-BE49-F238E27FC236}">
                <a16:creationId xmlns:a16="http://schemas.microsoft.com/office/drawing/2014/main" id="{5EAD84A7-7251-462C-9676-9D458CB984D1}"/>
              </a:ext>
            </a:extLst>
          </p:cNvPr>
          <p:cNvSpPr>
            <a:spLocks noGrp="1"/>
          </p:cNvSpPr>
          <p:nvPr>
            <p:ph type="title"/>
          </p:nvPr>
        </p:nvSpPr>
        <p:spPr>
          <a:xfrm>
            <a:off x="665609" y="260714"/>
            <a:ext cx="7691581" cy="1025826"/>
          </a:xfrm>
        </p:spPr>
        <p:txBody>
          <a:bodyPr>
            <a:normAutofit fontScale="90000"/>
          </a:bodyPr>
          <a:lstStyle/>
          <a:p>
            <a:r>
              <a:rPr lang="en-US" dirty="0">
                <a:solidFill>
                  <a:schemeClr val="tx1"/>
                </a:solidFill>
                <a:latin typeface="Amasis MT Pro Black" panose="02040A04050005020304" pitchFamily="18" charset="0"/>
              </a:rPr>
              <a:t>Exercise 6 – Validating required input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71E8734-BA2A-4706-AF6F-8AF3DC890F4B}"/>
              </a:ext>
            </a:extLst>
          </p:cNvPr>
          <p:cNvSpPr>
            <a:spLocks noGrp="1"/>
          </p:cNvSpPr>
          <p:nvPr>
            <p:ph sz="quarter" idx="13"/>
          </p:nvPr>
        </p:nvSpPr>
        <p:spPr>
          <a:xfrm>
            <a:off x="665163" y="1703592"/>
            <a:ext cx="4270365" cy="3889134"/>
          </a:xfrm>
        </p:spPr>
        <p:txBody>
          <a:bodyPr/>
          <a:lstStyle/>
          <a:p>
            <a:pPr marL="457200" indent="-457200">
              <a:buFont typeface="+mj-lt"/>
              <a:buAutoNum type="alphaLcParenR"/>
            </a:pPr>
            <a:r>
              <a:rPr lang="en-US" sz="2000" dirty="0">
                <a:latin typeface="Amasis MT Pro" panose="02040504050005020304" pitchFamily="18" charset="0"/>
              </a:rPr>
              <a:t>Modify the </a:t>
            </a:r>
            <a:r>
              <a:rPr lang="en-US" sz="2000" b="1" dirty="0">
                <a:latin typeface="Amasis MT Pro" panose="02040504050005020304" pitchFamily="18" charset="0"/>
              </a:rPr>
              <a:t>Category</a:t>
            </a:r>
            <a:r>
              <a:rPr lang="en-US" sz="2000" dirty="0">
                <a:latin typeface="Amasis MT Pro" panose="02040504050005020304" pitchFamily="18" charset="0"/>
              </a:rPr>
              <a:t> class to include the annotations </a:t>
            </a:r>
            <a:r>
              <a:rPr lang="en-US" sz="2000" b="1" dirty="0">
                <a:latin typeface="Amasis MT Pro" panose="02040504050005020304" pitchFamily="18" charset="0"/>
              </a:rPr>
              <a:t>@</a:t>
            </a:r>
            <a:r>
              <a:rPr lang="en-US" sz="2000" b="1" dirty="0" err="1">
                <a:latin typeface="Amasis MT Pro" panose="02040504050005020304" pitchFamily="18" charset="0"/>
              </a:rPr>
              <a:t>NotNull</a:t>
            </a:r>
            <a:r>
              <a:rPr lang="en-US" sz="2000" b="1" dirty="0">
                <a:latin typeface="Amasis MT Pro" panose="02040504050005020304" pitchFamily="18" charset="0"/>
              </a:rPr>
              <a:t> </a:t>
            </a:r>
            <a:r>
              <a:rPr lang="en-US" sz="2000" dirty="0">
                <a:latin typeface="Amasis MT Pro" panose="02040504050005020304" pitchFamily="18" charset="0"/>
              </a:rPr>
              <a:t>and </a:t>
            </a:r>
            <a:r>
              <a:rPr lang="en-US" sz="2000" b="1" dirty="0">
                <a:latin typeface="Amasis MT Pro" panose="02040504050005020304" pitchFamily="18" charset="0"/>
              </a:rPr>
              <a:t>@</a:t>
            </a:r>
            <a:r>
              <a:rPr lang="en-US" sz="2000" b="1" dirty="0" err="1">
                <a:latin typeface="Amasis MT Pro" panose="02040504050005020304" pitchFamily="18" charset="0"/>
              </a:rPr>
              <a:t>NotEmpty</a:t>
            </a:r>
            <a:r>
              <a:rPr lang="en-US" sz="2000" b="1" dirty="0">
                <a:latin typeface="Amasis MT Pro" panose="02040504050005020304" pitchFamily="18" charset="0"/>
              </a:rPr>
              <a:t> </a:t>
            </a:r>
            <a:r>
              <a:rPr lang="en-US" sz="2000" dirty="0">
                <a:latin typeface="Amasis MT Pro" panose="02040504050005020304" pitchFamily="18" charset="0"/>
              </a:rPr>
              <a:t>as shown.</a:t>
            </a: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r>
              <a:rPr lang="en-US" sz="2000" dirty="0">
                <a:latin typeface="Amasis MT Pro" panose="02040504050005020304" pitchFamily="18" charset="0"/>
              </a:rPr>
              <a:t>T</a:t>
            </a:r>
            <a:r>
              <a:rPr lang="en-SG" sz="2000" dirty="0">
                <a:latin typeface="Amasis MT Pro" panose="02040504050005020304" pitchFamily="18" charset="0"/>
              </a:rPr>
              <a:t>he imports should be from </a:t>
            </a:r>
            <a:r>
              <a:rPr lang="en-SG" sz="2000" b="1" dirty="0" err="1">
                <a:latin typeface="Amasis MT Pro" panose="02040504050005020304" pitchFamily="18" charset="0"/>
              </a:rPr>
              <a:t>javax.validation.constraints</a:t>
            </a:r>
            <a:endParaRPr lang="en-US" sz="2000" b="1" dirty="0">
              <a:latin typeface="Amasis MT Pro" panose="02040504050005020304" pitchFamily="18" charset="0"/>
            </a:endParaRPr>
          </a:p>
        </p:txBody>
      </p:sp>
      <p:pic>
        <p:nvPicPr>
          <p:cNvPr id="5" name="Picture 4">
            <a:extLst>
              <a:ext uri="{FF2B5EF4-FFF2-40B4-BE49-F238E27FC236}">
                <a16:creationId xmlns:a16="http://schemas.microsoft.com/office/drawing/2014/main" id="{A0947466-19D2-4512-860D-516C8AD24126}"/>
              </a:ext>
            </a:extLst>
          </p:cNvPr>
          <p:cNvPicPr>
            <a:picLocks noChangeAspect="1"/>
          </p:cNvPicPr>
          <p:nvPr/>
        </p:nvPicPr>
        <p:blipFill>
          <a:blip r:embed="rId3"/>
          <a:stretch>
            <a:fillRect/>
          </a:stretch>
        </p:blipFill>
        <p:spPr>
          <a:xfrm>
            <a:off x="4935528" y="1790298"/>
            <a:ext cx="3654719" cy="3419107"/>
          </a:xfrm>
          <a:prstGeom prst="rect">
            <a:avLst/>
          </a:prstGeom>
          <a:ln>
            <a:solidFill>
              <a:schemeClr val="tx1"/>
            </a:solidFill>
          </a:ln>
        </p:spPr>
      </p:pic>
      <p:sp>
        <p:nvSpPr>
          <p:cNvPr id="6" name="Rectangle 5">
            <a:extLst>
              <a:ext uri="{FF2B5EF4-FFF2-40B4-BE49-F238E27FC236}">
                <a16:creationId xmlns:a16="http://schemas.microsoft.com/office/drawing/2014/main" id="{F0CCD0BB-3D0E-4172-AF63-0772DB41218C}"/>
              </a:ext>
            </a:extLst>
          </p:cNvPr>
          <p:cNvSpPr/>
          <p:nvPr/>
        </p:nvSpPr>
        <p:spPr>
          <a:xfrm>
            <a:off x="5380522" y="4206240"/>
            <a:ext cx="3098315" cy="30800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BAA794A7-E6D9-4050-BA9E-8E02EF6DCCCD}"/>
              </a:ext>
            </a:extLst>
          </p:cNvPr>
          <p:cNvSpPr/>
          <p:nvPr/>
        </p:nvSpPr>
        <p:spPr>
          <a:xfrm>
            <a:off x="5109411" y="2963446"/>
            <a:ext cx="2879557" cy="30800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13A970B-136E-4BF1-9F8F-43C5F59EB4F2}"/>
              </a:ext>
            </a:extLst>
          </p:cNvPr>
          <p:cNvSpPr txBox="1"/>
          <p:nvPr/>
        </p:nvSpPr>
        <p:spPr>
          <a:xfrm>
            <a:off x="1092977" y="4745335"/>
            <a:ext cx="2554998" cy="430887"/>
          </a:xfrm>
          <a:prstGeom prst="rect">
            <a:avLst/>
          </a:prstGeom>
          <a:noFill/>
        </p:spPr>
        <p:txBody>
          <a:bodyPr wrap="square" rtlCol="0">
            <a:spAutoFit/>
          </a:bodyPr>
          <a:lstStyle/>
          <a:p>
            <a:pPr algn="ctr"/>
            <a:r>
              <a:rPr lang="en-US" sz="1100" dirty="0">
                <a:solidFill>
                  <a:srgbClr val="FF0000"/>
                </a:solidFill>
              </a:rPr>
              <a:t>What is the difference between @</a:t>
            </a:r>
            <a:r>
              <a:rPr lang="en-US" sz="1100" dirty="0" err="1">
                <a:solidFill>
                  <a:srgbClr val="FF0000"/>
                </a:solidFill>
              </a:rPr>
              <a:t>NotNull</a:t>
            </a:r>
            <a:r>
              <a:rPr lang="en-US" sz="1100" dirty="0">
                <a:solidFill>
                  <a:srgbClr val="FF0000"/>
                </a:solidFill>
              </a:rPr>
              <a:t> and @</a:t>
            </a:r>
            <a:r>
              <a:rPr lang="en-US" sz="1100" dirty="0" err="1">
                <a:solidFill>
                  <a:srgbClr val="FF0000"/>
                </a:solidFill>
              </a:rPr>
              <a:t>NotEmpty</a:t>
            </a:r>
            <a:r>
              <a:rPr lang="en-US" sz="1100" dirty="0">
                <a:solidFill>
                  <a:srgbClr val="FF0000"/>
                </a:solidFill>
              </a:rPr>
              <a:t>?</a:t>
            </a:r>
            <a:endParaRPr lang="en-SG" sz="1100" dirty="0">
              <a:solidFill>
                <a:srgbClr val="FF0000"/>
              </a:solidFill>
            </a:endParaRPr>
          </a:p>
        </p:txBody>
      </p:sp>
    </p:spTree>
    <p:extLst>
      <p:ext uri="{BB962C8B-B14F-4D97-AF65-F5344CB8AC3E}">
        <p14:creationId xmlns:p14="http://schemas.microsoft.com/office/powerpoint/2010/main" val="4289745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816C0A-88CE-4CF7-8672-CDC1FC97BBE4}"/>
              </a:ext>
            </a:extLst>
          </p:cNvPr>
          <p:cNvSpPr>
            <a:spLocks noGrp="1"/>
          </p:cNvSpPr>
          <p:nvPr>
            <p:ph type="sldNum" sz="quarter" idx="12"/>
          </p:nvPr>
        </p:nvSpPr>
        <p:spPr/>
        <p:txBody>
          <a:bodyPr/>
          <a:lstStyle/>
          <a:p>
            <a:fld id="{6767FADE-2612-3649-B495-F644A23F288B}" type="slidenum">
              <a:rPr lang="en-US" smtClean="0"/>
              <a:pPr/>
              <a:t>58</a:t>
            </a:fld>
            <a:endParaRPr lang="en-US"/>
          </a:p>
        </p:txBody>
      </p:sp>
      <p:sp>
        <p:nvSpPr>
          <p:cNvPr id="3" name="Title 2">
            <a:extLst>
              <a:ext uri="{FF2B5EF4-FFF2-40B4-BE49-F238E27FC236}">
                <a16:creationId xmlns:a16="http://schemas.microsoft.com/office/drawing/2014/main" id="{B3BD4387-8837-4A7C-9F52-02D1C828F26A}"/>
              </a:ext>
            </a:extLst>
          </p:cNvPr>
          <p:cNvSpPr>
            <a:spLocks noGrp="1"/>
          </p:cNvSpPr>
          <p:nvPr>
            <p:ph type="title"/>
          </p:nvPr>
        </p:nvSpPr>
        <p:spPr>
          <a:xfrm>
            <a:off x="665610" y="260714"/>
            <a:ext cx="7476678" cy="1187086"/>
          </a:xfrm>
        </p:spPr>
        <p:txBody>
          <a:bodyPr>
            <a:normAutofit/>
          </a:bodyPr>
          <a:lstStyle/>
          <a:p>
            <a:r>
              <a:rPr lang="en-US" dirty="0">
                <a:solidFill>
                  <a:schemeClr val="tx1"/>
                </a:solidFill>
                <a:latin typeface="Amasis MT Pro Black" panose="02040A04050005020304" pitchFamily="18" charset="0"/>
              </a:rPr>
              <a:t>Exercise 6 – Validating required input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0BDFBDE-E5EF-40CF-8FE7-FA5B45F1B5B3}"/>
              </a:ext>
            </a:extLst>
          </p:cNvPr>
          <p:cNvSpPr>
            <a:spLocks noGrp="1"/>
          </p:cNvSpPr>
          <p:nvPr>
            <p:ph sz="quarter" idx="13"/>
          </p:nvPr>
        </p:nvSpPr>
        <p:spPr/>
        <p:txBody>
          <a:bodyPr/>
          <a:lstStyle/>
          <a:p>
            <a:pPr marL="457200" indent="-457200">
              <a:buFont typeface="+mj-lt"/>
              <a:buAutoNum type="alphaLcParenR" startAt="3"/>
            </a:pPr>
            <a:r>
              <a:rPr lang="en-US" dirty="0">
                <a:latin typeface="Amasis MT Pro" panose="02040504050005020304" pitchFamily="18" charset="0"/>
              </a:rPr>
              <a:t>Try adding an empty category again.</a:t>
            </a: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r>
              <a:rPr lang="en-US" dirty="0">
                <a:latin typeface="Amasis MT Pro" panose="02040504050005020304" pitchFamily="18" charset="0"/>
              </a:rPr>
              <a:t>Write down your observations in your worksheet. </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BA859423-C40B-46BF-90F7-A042F8977CC6}"/>
              </a:ext>
            </a:extLst>
          </p:cNvPr>
          <p:cNvPicPr>
            <a:picLocks noChangeAspect="1"/>
          </p:cNvPicPr>
          <p:nvPr/>
        </p:nvPicPr>
        <p:blipFill>
          <a:blip r:embed="rId3"/>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391628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816C0A-88CE-4CF7-8672-CDC1FC97BBE4}"/>
              </a:ext>
            </a:extLst>
          </p:cNvPr>
          <p:cNvSpPr>
            <a:spLocks noGrp="1"/>
          </p:cNvSpPr>
          <p:nvPr>
            <p:ph type="sldNum" sz="quarter" idx="12"/>
          </p:nvPr>
        </p:nvSpPr>
        <p:spPr/>
        <p:txBody>
          <a:bodyPr/>
          <a:lstStyle/>
          <a:p>
            <a:fld id="{6767FADE-2612-3649-B495-F644A23F288B}" type="slidenum">
              <a:rPr lang="en-US" smtClean="0"/>
              <a:pPr/>
              <a:t>59</a:t>
            </a:fld>
            <a:endParaRPr lang="en-US"/>
          </a:p>
        </p:txBody>
      </p:sp>
      <p:sp>
        <p:nvSpPr>
          <p:cNvPr id="3" name="Title 2">
            <a:extLst>
              <a:ext uri="{FF2B5EF4-FFF2-40B4-BE49-F238E27FC236}">
                <a16:creationId xmlns:a16="http://schemas.microsoft.com/office/drawing/2014/main" id="{B3BD4387-8837-4A7C-9F52-02D1C828F26A}"/>
              </a:ext>
            </a:extLst>
          </p:cNvPr>
          <p:cNvSpPr>
            <a:spLocks noGrp="1"/>
          </p:cNvSpPr>
          <p:nvPr>
            <p:ph type="title"/>
          </p:nvPr>
        </p:nvSpPr>
        <p:spPr>
          <a:xfrm>
            <a:off x="665163" y="246103"/>
            <a:ext cx="7362418" cy="880948"/>
          </a:xfrm>
        </p:spPr>
        <p:txBody>
          <a:bodyPr>
            <a:normAutofit fontScale="90000"/>
          </a:bodyPr>
          <a:lstStyle/>
          <a:p>
            <a:r>
              <a:rPr lang="en-US" dirty="0">
                <a:solidFill>
                  <a:schemeClr val="tx1"/>
                </a:solidFill>
                <a:latin typeface="Amasis MT Pro Black" panose="02040A04050005020304" pitchFamily="18" charset="0"/>
              </a:rPr>
              <a:t>Exercise 6 – Validating required input</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0BDFBDE-E5EF-40CF-8FE7-FA5B45F1B5B3}"/>
              </a:ext>
            </a:extLst>
          </p:cNvPr>
          <p:cNvSpPr>
            <a:spLocks noGrp="1"/>
          </p:cNvSpPr>
          <p:nvPr>
            <p:ph sz="quarter" idx="13"/>
          </p:nvPr>
        </p:nvSpPr>
        <p:spPr/>
        <p:txBody>
          <a:bodyPr/>
          <a:lstStyle/>
          <a:p>
            <a:pPr marL="457200" indent="-457200">
              <a:buFont typeface="+mj-lt"/>
              <a:buAutoNum type="alphaLcParenR" startAt="3"/>
            </a:pPr>
            <a:r>
              <a:rPr lang="en-US" dirty="0">
                <a:latin typeface="Amasis MT Pro" panose="02040504050005020304" pitchFamily="18" charset="0"/>
              </a:rPr>
              <a:t>Try adding an empty category again.</a:t>
            </a:r>
          </a:p>
          <a:p>
            <a:pPr marL="457200" indent="-457200">
              <a:buFont typeface="+mj-lt"/>
              <a:buAutoNum type="alphaLcParenR" startAt="3"/>
            </a:pPr>
            <a:endParaRPr lang="en-US" dirty="0">
              <a:latin typeface="Amasis MT Pro" panose="02040504050005020304" pitchFamily="18" charset="0"/>
            </a:endParaRPr>
          </a:p>
          <a:p>
            <a:pPr marL="457200" indent="-457200">
              <a:buFont typeface="+mj-lt"/>
              <a:buAutoNum type="alphaLcParenR" startAt="3"/>
            </a:pPr>
            <a:r>
              <a:rPr lang="en-US" dirty="0">
                <a:latin typeface="Amasis MT Pro" panose="02040504050005020304" pitchFamily="18" charset="0"/>
              </a:rPr>
              <a:t>Write down your observations in your worksheet. </a:t>
            </a:r>
          </a:p>
          <a:p>
            <a:pPr lvl="1"/>
            <a:r>
              <a:rPr lang="en-US" dirty="0">
                <a:solidFill>
                  <a:srgbClr val="0070C0"/>
                </a:solidFill>
                <a:latin typeface="Amasis MT Pro" panose="02040504050005020304" pitchFamily="18" charset="0"/>
              </a:rPr>
              <a:t>A constraint violation error gets thrown. The category name is not added to the database. This is with JavaScript switched off in chrome.</a:t>
            </a:r>
            <a:endParaRPr lang="en-SG" dirty="0">
              <a:solidFill>
                <a:srgbClr val="0070C0"/>
              </a:solidFill>
              <a:latin typeface="Amasis MT Pro" panose="02040504050005020304" pitchFamily="18" charset="0"/>
            </a:endParaRPr>
          </a:p>
        </p:txBody>
      </p:sp>
      <p:pic>
        <p:nvPicPr>
          <p:cNvPr id="5" name="Picture 4">
            <a:extLst>
              <a:ext uri="{FF2B5EF4-FFF2-40B4-BE49-F238E27FC236}">
                <a16:creationId xmlns:a16="http://schemas.microsoft.com/office/drawing/2014/main" id="{F96AC218-03A5-497E-9868-15744D608679}"/>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3408251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F4E8F-6751-44E6-9E10-339139D5D4F2}"/>
              </a:ext>
            </a:extLst>
          </p:cNvPr>
          <p:cNvSpPr>
            <a:spLocks noGrp="1"/>
          </p:cNvSpPr>
          <p:nvPr>
            <p:ph type="sldNum" sz="quarter" idx="12"/>
          </p:nvPr>
        </p:nvSpPr>
        <p:spPr/>
        <p:txBody>
          <a:bodyPr/>
          <a:lstStyle/>
          <a:p>
            <a:fld id="{6767FADE-2612-3649-B495-F644A23F288B}" type="slidenum">
              <a:rPr lang="en-US" smtClean="0"/>
              <a:pPr/>
              <a:t>6</a:t>
            </a:fld>
            <a:endParaRPr lang="en-US"/>
          </a:p>
        </p:txBody>
      </p:sp>
      <p:sp>
        <p:nvSpPr>
          <p:cNvPr id="3" name="Title 2">
            <a:extLst>
              <a:ext uri="{FF2B5EF4-FFF2-40B4-BE49-F238E27FC236}">
                <a16:creationId xmlns:a16="http://schemas.microsoft.com/office/drawing/2014/main" id="{E1F51A24-73EF-48D4-86F9-6A5661063C4A}"/>
              </a:ext>
            </a:extLst>
          </p:cNvPr>
          <p:cNvSpPr>
            <a:spLocks noGrp="1"/>
          </p:cNvSpPr>
          <p:nvPr>
            <p:ph type="title"/>
          </p:nvPr>
        </p:nvSpPr>
        <p:spPr/>
        <p:txBody>
          <a:bodyPr>
            <a:normAutofit fontScale="90000"/>
          </a:bodyPr>
          <a:lstStyle/>
          <a:p>
            <a:r>
              <a:rPr lang="en-US" dirty="0">
                <a:solidFill>
                  <a:schemeClr val="tx1"/>
                </a:solidFill>
                <a:latin typeface="Amasis MT Pro Black" panose="02040A04050005020304" pitchFamily="18" charset="0"/>
              </a:rPr>
              <a:t>Topics Covered in this course</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73537D78-188C-4244-BB76-6E2B677BA6E1}"/>
              </a:ext>
            </a:extLst>
          </p:cNvPr>
          <p:cNvSpPr>
            <a:spLocks noGrp="1"/>
          </p:cNvSpPr>
          <p:nvPr>
            <p:ph sz="quarter" idx="13"/>
          </p:nvPr>
        </p:nvSpPr>
        <p:spPr>
          <a:xfrm>
            <a:off x="523120" y="1109462"/>
            <a:ext cx="7477125" cy="3759200"/>
          </a:xfrm>
        </p:spPr>
        <p:txBody>
          <a:bodyPr/>
          <a:lstStyle/>
          <a:p>
            <a:r>
              <a:rPr lang="en-SG" sz="3200" dirty="0">
                <a:latin typeface="Amasis MT Pro" panose="02040504050005020304" pitchFamily="18" charset="0"/>
              </a:rPr>
              <a:t>Validation</a:t>
            </a:r>
          </a:p>
          <a:p>
            <a:endParaRPr lang="en-SG" sz="3200" dirty="0">
              <a:latin typeface="Amasis MT Pro" panose="02040504050005020304" pitchFamily="18" charset="0"/>
            </a:endParaRPr>
          </a:p>
          <a:p>
            <a:r>
              <a:rPr lang="en-SG" sz="3200" dirty="0">
                <a:latin typeface="Amasis MT Pro" panose="02040504050005020304" pitchFamily="18" charset="0"/>
              </a:rPr>
              <a:t>Front end Validation at the Forms</a:t>
            </a:r>
          </a:p>
          <a:p>
            <a:endParaRPr lang="en-SG" sz="3200" dirty="0">
              <a:latin typeface="Amasis MT Pro" panose="02040504050005020304" pitchFamily="18" charset="0"/>
            </a:endParaRPr>
          </a:p>
          <a:p>
            <a:r>
              <a:rPr lang="en-SG" sz="3200" dirty="0">
                <a:latin typeface="Amasis MT Pro" panose="02040504050005020304" pitchFamily="18" charset="0"/>
              </a:rPr>
              <a:t>Backend Validation using the Model, Controller and View</a:t>
            </a:r>
          </a:p>
          <a:p>
            <a:endParaRPr lang="en-SG" sz="3200" dirty="0">
              <a:latin typeface="Amasis MT Pro" panose="02040504050005020304" pitchFamily="18" charset="0"/>
            </a:endParaRPr>
          </a:p>
        </p:txBody>
      </p:sp>
    </p:spTree>
    <p:extLst>
      <p:ext uri="{BB962C8B-B14F-4D97-AF65-F5344CB8AC3E}">
        <p14:creationId xmlns:p14="http://schemas.microsoft.com/office/powerpoint/2010/main" val="883372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E94CF5-A3B1-4B8B-91E7-7C8875F7080F}"/>
              </a:ext>
            </a:extLst>
          </p:cNvPr>
          <p:cNvSpPr>
            <a:spLocks noGrp="1"/>
          </p:cNvSpPr>
          <p:nvPr>
            <p:ph type="sldNum" sz="quarter" idx="12"/>
          </p:nvPr>
        </p:nvSpPr>
        <p:spPr/>
        <p:txBody>
          <a:bodyPr/>
          <a:lstStyle/>
          <a:p>
            <a:fld id="{6767FADE-2612-3649-B495-F644A23F288B}" type="slidenum">
              <a:rPr lang="en-US" smtClean="0"/>
              <a:pPr/>
              <a:t>60</a:t>
            </a:fld>
            <a:endParaRPr lang="en-US"/>
          </a:p>
        </p:txBody>
      </p:sp>
      <p:sp>
        <p:nvSpPr>
          <p:cNvPr id="3" name="Title 2">
            <a:extLst>
              <a:ext uri="{FF2B5EF4-FFF2-40B4-BE49-F238E27FC236}">
                <a16:creationId xmlns:a16="http://schemas.microsoft.com/office/drawing/2014/main" id="{FB8690B3-10CD-40B0-BE6E-B6E880A66549}"/>
              </a:ext>
            </a:extLst>
          </p:cNvPr>
          <p:cNvSpPr>
            <a:spLocks noGrp="1"/>
          </p:cNvSpPr>
          <p:nvPr>
            <p:ph type="title"/>
          </p:nvPr>
        </p:nvSpPr>
        <p:spPr>
          <a:xfrm>
            <a:off x="665610" y="207551"/>
            <a:ext cx="6383776" cy="834440"/>
          </a:xfrm>
        </p:spPr>
        <p:txBody>
          <a:bodyPr/>
          <a:lstStyle/>
          <a:p>
            <a:r>
              <a:rPr lang="en-US" dirty="0">
                <a:solidFill>
                  <a:schemeClr val="tx1"/>
                </a:solidFill>
                <a:latin typeface="Amasis MT Pro Black" panose="02040A04050005020304" pitchFamily="18" charset="0"/>
              </a:rPr>
              <a:t>Handling errors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AF3FA674-B497-4A51-AA25-4CE4307C0785}"/>
              </a:ext>
            </a:extLst>
          </p:cNvPr>
          <p:cNvSpPr>
            <a:spLocks noGrp="1"/>
          </p:cNvSpPr>
          <p:nvPr>
            <p:ph sz="quarter" idx="13"/>
          </p:nvPr>
        </p:nvSpPr>
        <p:spPr/>
        <p:txBody>
          <a:bodyPr/>
          <a:lstStyle/>
          <a:p>
            <a:r>
              <a:rPr lang="en-US" dirty="0">
                <a:latin typeface="Amasis MT Pro" panose="02040504050005020304" pitchFamily="18" charset="0"/>
              </a:rPr>
              <a:t>You would have gotten the </a:t>
            </a:r>
            <a:r>
              <a:rPr lang="en-US" dirty="0" err="1">
                <a:latin typeface="Amasis MT Pro" panose="02040504050005020304" pitchFamily="18" charset="0"/>
              </a:rPr>
              <a:t>whitelabel</a:t>
            </a:r>
            <a:r>
              <a:rPr lang="en-US" dirty="0">
                <a:latin typeface="Amasis MT Pro" panose="02040504050005020304" pitchFamily="18" charset="0"/>
              </a:rPr>
              <a:t> error page as shown with the relevant error message</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4D6DA9AB-02EB-4947-9892-53815889DF4B}"/>
              </a:ext>
            </a:extLst>
          </p:cNvPr>
          <p:cNvPicPr>
            <a:picLocks noChangeAspect="1"/>
          </p:cNvPicPr>
          <p:nvPr/>
        </p:nvPicPr>
        <p:blipFill>
          <a:blip r:embed="rId2"/>
          <a:stretch>
            <a:fillRect/>
          </a:stretch>
        </p:blipFill>
        <p:spPr>
          <a:xfrm>
            <a:off x="757237" y="2875347"/>
            <a:ext cx="7629525" cy="2705100"/>
          </a:xfrm>
          <a:prstGeom prst="rect">
            <a:avLst/>
          </a:prstGeom>
        </p:spPr>
      </p:pic>
      <p:sp>
        <p:nvSpPr>
          <p:cNvPr id="6" name="Rectangle 5">
            <a:extLst>
              <a:ext uri="{FF2B5EF4-FFF2-40B4-BE49-F238E27FC236}">
                <a16:creationId xmlns:a16="http://schemas.microsoft.com/office/drawing/2014/main" id="{62CF0DE2-AB6E-4687-B903-5D4BFB517030}"/>
              </a:ext>
            </a:extLst>
          </p:cNvPr>
          <p:cNvSpPr/>
          <p:nvPr/>
        </p:nvSpPr>
        <p:spPr>
          <a:xfrm>
            <a:off x="757237" y="3850105"/>
            <a:ext cx="7721600" cy="45238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17603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4573B9-71E3-4D0B-9399-BECD58409450}"/>
              </a:ext>
            </a:extLst>
          </p:cNvPr>
          <p:cNvSpPr>
            <a:spLocks noGrp="1"/>
          </p:cNvSpPr>
          <p:nvPr>
            <p:ph type="sldNum" sz="quarter" idx="12"/>
          </p:nvPr>
        </p:nvSpPr>
        <p:spPr/>
        <p:txBody>
          <a:bodyPr/>
          <a:lstStyle/>
          <a:p>
            <a:fld id="{6767FADE-2612-3649-B495-F644A23F288B}" type="slidenum">
              <a:rPr lang="en-US" smtClean="0"/>
              <a:pPr/>
              <a:t>61</a:t>
            </a:fld>
            <a:endParaRPr lang="en-US"/>
          </a:p>
        </p:txBody>
      </p:sp>
      <p:sp>
        <p:nvSpPr>
          <p:cNvPr id="3" name="Title 2">
            <a:extLst>
              <a:ext uri="{FF2B5EF4-FFF2-40B4-BE49-F238E27FC236}">
                <a16:creationId xmlns:a16="http://schemas.microsoft.com/office/drawing/2014/main" id="{6072546F-702C-4EF0-8942-B4A55F745BA7}"/>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Handling errors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D007146-D8B0-4148-8243-F717AA989A93}"/>
              </a:ext>
            </a:extLst>
          </p:cNvPr>
          <p:cNvSpPr>
            <a:spLocks noGrp="1"/>
          </p:cNvSpPr>
          <p:nvPr>
            <p:ph sz="quarter" idx="13"/>
          </p:nvPr>
        </p:nvSpPr>
        <p:spPr/>
        <p:txBody>
          <a:bodyPr/>
          <a:lstStyle/>
          <a:p>
            <a:r>
              <a:rPr lang="en-US" sz="2000" dirty="0">
                <a:latin typeface="Amasis MT Pro" panose="02040504050005020304" pitchFamily="18" charset="0"/>
              </a:rPr>
              <a:t>The empty value is not added, however the user is thrown to an error page which is not very user-friendly.</a:t>
            </a:r>
          </a:p>
          <a:p>
            <a:endParaRPr lang="en-US" sz="2000" dirty="0">
              <a:latin typeface="Amasis MT Pro" panose="02040504050005020304" pitchFamily="18" charset="0"/>
            </a:endParaRPr>
          </a:p>
          <a:p>
            <a:r>
              <a:rPr lang="en-US" sz="2000" dirty="0">
                <a:latin typeface="Amasis MT Pro" panose="02040504050005020304" pitchFamily="18" charset="0"/>
              </a:rPr>
              <a:t>If a user attempts to save an empty value, the empty value should not be saved into the database, and the user should be prompted to enter a valid value. (Similar to if JavaScript was switched on)</a:t>
            </a:r>
          </a:p>
          <a:p>
            <a:endParaRPr lang="en-SG" sz="2000" dirty="0">
              <a:latin typeface="Amasis MT Pro" panose="02040504050005020304" pitchFamily="18" charset="0"/>
            </a:endParaRPr>
          </a:p>
        </p:txBody>
      </p:sp>
      <p:pic>
        <p:nvPicPr>
          <p:cNvPr id="5" name="Picture 4">
            <a:extLst>
              <a:ext uri="{FF2B5EF4-FFF2-40B4-BE49-F238E27FC236}">
                <a16:creationId xmlns:a16="http://schemas.microsoft.com/office/drawing/2014/main" id="{CBA91705-EED6-4357-8AB3-23474748F673}"/>
              </a:ext>
            </a:extLst>
          </p:cNvPr>
          <p:cNvPicPr>
            <a:picLocks noChangeAspect="1"/>
          </p:cNvPicPr>
          <p:nvPr/>
        </p:nvPicPr>
        <p:blipFill rotWithShape="1">
          <a:blip r:embed="rId2"/>
          <a:srcRect l="10236" t="18825" r="14509"/>
          <a:stretch/>
        </p:blipFill>
        <p:spPr>
          <a:xfrm>
            <a:off x="3771574" y="3958046"/>
            <a:ext cx="2991395" cy="2237847"/>
          </a:xfrm>
          <a:prstGeom prst="rect">
            <a:avLst/>
          </a:prstGeom>
          <a:ln>
            <a:solidFill>
              <a:schemeClr val="tx1"/>
            </a:solidFill>
          </a:ln>
        </p:spPr>
      </p:pic>
    </p:spTree>
    <p:extLst>
      <p:ext uri="{BB962C8B-B14F-4D97-AF65-F5344CB8AC3E}">
        <p14:creationId xmlns:p14="http://schemas.microsoft.com/office/powerpoint/2010/main" val="2959734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5D872C-E158-4AA0-A86B-AA595C82281D}"/>
              </a:ext>
            </a:extLst>
          </p:cNvPr>
          <p:cNvSpPr>
            <a:spLocks noGrp="1"/>
          </p:cNvSpPr>
          <p:nvPr>
            <p:ph type="sldNum" sz="quarter" idx="12"/>
          </p:nvPr>
        </p:nvSpPr>
        <p:spPr/>
        <p:txBody>
          <a:bodyPr/>
          <a:lstStyle/>
          <a:p>
            <a:fld id="{6767FADE-2612-3649-B495-F644A23F288B}" type="slidenum">
              <a:rPr lang="en-US" smtClean="0"/>
              <a:pPr/>
              <a:t>62</a:t>
            </a:fld>
            <a:endParaRPr lang="en-US"/>
          </a:p>
        </p:txBody>
      </p:sp>
      <p:sp>
        <p:nvSpPr>
          <p:cNvPr id="3" name="Title 2">
            <a:extLst>
              <a:ext uri="{FF2B5EF4-FFF2-40B4-BE49-F238E27FC236}">
                <a16:creationId xmlns:a16="http://schemas.microsoft.com/office/drawing/2014/main" id="{6C312302-E943-4898-98DE-FFC6100DBDB5}"/>
              </a:ext>
            </a:extLst>
          </p:cNvPr>
          <p:cNvSpPr>
            <a:spLocks noGrp="1"/>
          </p:cNvSpPr>
          <p:nvPr>
            <p:ph type="title"/>
          </p:nvPr>
        </p:nvSpPr>
        <p:spPr>
          <a:xfrm>
            <a:off x="665610" y="207551"/>
            <a:ext cx="6211928" cy="604593"/>
          </a:xfrm>
        </p:spPr>
        <p:txBody>
          <a:bodyPr>
            <a:normAutofit/>
          </a:bodyPr>
          <a:lstStyle/>
          <a:p>
            <a:r>
              <a:rPr lang="en-US" dirty="0">
                <a:solidFill>
                  <a:schemeClr val="tx1"/>
                </a:solidFill>
                <a:latin typeface="Amasis MT Pro Black" panose="02040A04050005020304" pitchFamily="18" charset="0"/>
              </a:rPr>
              <a:t>Exercise 7 – Handling errors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DE377ED-5CC5-4939-858C-B7DD8AD1A647}"/>
              </a:ext>
            </a:extLst>
          </p:cNvPr>
          <p:cNvSpPr>
            <a:spLocks noGrp="1"/>
          </p:cNvSpPr>
          <p:nvPr>
            <p:ph sz="quarter" idx="13"/>
          </p:nvPr>
        </p:nvSpPr>
        <p:spPr>
          <a:xfrm>
            <a:off x="665163" y="1651000"/>
            <a:ext cx="7883414" cy="4590312"/>
          </a:xfrm>
        </p:spPr>
        <p:txBody>
          <a:bodyPr/>
          <a:lstStyle/>
          <a:p>
            <a:pPr marL="457200" indent="-457200">
              <a:buFont typeface="+mj-lt"/>
              <a:buAutoNum type="alphaLcParenR"/>
            </a:pPr>
            <a:r>
              <a:rPr lang="en-US" sz="2000" dirty="0">
                <a:latin typeface="Amasis MT Pro" panose="02040504050005020304" pitchFamily="18" charset="0"/>
              </a:rPr>
              <a:t>Modify the </a:t>
            </a:r>
            <a:r>
              <a:rPr lang="en-US" sz="2000" b="1" dirty="0" err="1">
                <a:latin typeface="Amasis MT Pro" panose="02040504050005020304" pitchFamily="18" charset="0"/>
              </a:rPr>
              <a:t>saveCategory</a:t>
            </a:r>
            <a:r>
              <a:rPr lang="en-US" sz="2000" dirty="0">
                <a:latin typeface="Amasis MT Pro" panose="02040504050005020304" pitchFamily="18" charset="0"/>
              </a:rPr>
              <a:t> method in </a:t>
            </a:r>
            <a:r>
              <a:rPr lang="en-US" sz="2000" b="1" dirty="0" err="1">
                <a:latin typeface="Amasis MT Pro" panose="02040504050005020304" pitchFamily="18" charset="0"/>
              </a:rPr>
              <a:t>CategoryController</a:t>
            </a:r>
            <a:r>
              <a:rPr lang="en-US" sz="2000" dirty="0">
                <a:latin typeface="Amasis MT Pro" panose="02040504050005020304" pitchFamily="18" charset="0"/>
              </a:rPr>
              <a:t> to include the code as shown</a:t>
            </a: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endParaRPr lang="en-US" sz="2000" dirty="0">
              <a:latin typeface="Amasis MT Pro" panose="02040504050005020304" pitchFamily="18" charset="0"/>
            </a:endParaRPr>
          </a:p>
          <a:p>
            <a:pPr marL="457200" indent="-457200">
              <a:buFont typeface="+mj-lt"/>
              <a:buAutoNum type="alphaLcParenR"/>
            </a:pPr>
            <a:r>
              <a:rPr lang="en-US" sz="2000" dirty="0">
                <a:latin typeface="Amasis MT Pro" panose="02040504050005020304" pitchFamily="18" charset="0"/>
              </a:rPr>
              <a:t>Test the add new category feature again. </a:t>
            </a:r>
          </a:p>
          <a:p>
            <a:pPr marL="457200" indent="-457200">
              <a:buFont typeface="+mj-lt"/>
              <a:buAutoNum type="alphaLcParenR"/>
            </a:pPr>
            <a:r>
              <a:rPr lang="en-US" sz="2000" dirty="0">
                <a:latin typeface="Amasis MT Pro" panose="02040504050005020304" pitchFamily="18" charset="0"/>
              </a:rPr>
              <a:t>Paste your code and write down your observations in the worksheet.</a:t>
            </a:r>
            <a:endParaRPr lang="en-SG" sz="2000" dirty="0">
              <a:latin typeface="Amasis MT Pro" panose="02040504050005020304" pitchFamily="18" charset="0"/>
            </a:endParaRPr>
          </a:p>
        </p:txBody>
      </p:sp>
      <p:pic>
        <p:nvPicPr>
          <p:cNvPr id="6" name="Picture 5">
            <a:extLst>
              <a:ext uri="{FF2B5EF4-FFF2-40B4-BE49-F238E27FC236}">
                <a16:creationId xmlns:a16="http://schemas.microsoft.com/office/drawing/2014/main" id="{A53C734B-6BDC-43F9-A41A-9D6114417413}"/>
              </a:ext>
            </a:extLst>
          </p:cNvPr>
          <p:cNvPicPr>
            <a:picLocks noChangeAspect="1"/>
          </p:cNvPicPr>
          <p:nvPr/>
        </p:nvPicPr>
        <p:blipFill>
          <a:blip r:embed="rId3"/>
          <a:stretch>
            <a:fillRect/>
          </a:stretch>
        </p:blipFill>
        <p:spPr>
          <a:xfrm>
            <a:off x="488801" y="2680121"/>
            <a:ext cx="8166397" cy="2373141"/>
          </a:xfrm>
          <a:prstGeom prst="rect">
            <a:avLst/>
          </a:prstGeom>
          <a:ln>
            <a:solidFill>
              <a:schemeClr val="tx1"/>
            </a:solidFill>
          </a:ln>
        </p:spPr>
      </p:pic>
      <p:sp>
        <p:nvSpPr>
          <p:cNvPr id="7" name="Rectangle 6">
            <a:extLst>
              <a:ext uri="{FF2B5EF4-FFF2-40B4-BE49-F238E27FC236}">
                <a16:creationId xmlns:a16="http://schemas.microsoft.com/office/drawing/2014/main" id="{58B21AE6-3ECE-4CFB-A565-17BAAA93BF18}"/>
              </a:ext>
            </a:extLst>
          </p:cNvPr>
          <p:cNvSpPr/>
          <p:nvPr/>
        </p:nvSpPr>
        <p:spPr>
          <a:xfrm>
            <a:off x="3130719" y="2858701"/>
            <a:ext cx="640855"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119AB131-D979-4A9E-BC17-16D2F772DEBA}"/>
              </a:ext>
            </a:extLst>
          </p:cNvPr>
          <p:cNvSpPr/>
          <p:nvPr/>
        </p:nvSpPr>
        <p:spPr>
          <a:xfrm>
            <a:off x="5655669" y="2858702"/>
            <a:ext cx="2662981"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238E3D6B-4418-4F46-AC56-766B59FF3F2A}"/>
              </a:ext>
            </a:extLst>
          </p:cNvPr>
          <p:cNvSpPr/>
          <p:nvPr/>
        </p:nvSpPr>
        <p:spPr>
          <a:xfrm>
            <a:off x="834976" y="3168158"/>
            <a:ext cx="3034381" cy="1050992"/>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3763CEFD-D589-4192-954E-B36A46C6838F}"/>
              </a:ext>
            </a:extLst>
          </p:cNvPr>
          <p:cNvPicPr>
            <a:picLocks noChangeAspect="1"/>
          </p:cNvPicPr>
          <p:nvPr/>
        </p:nvPicPr>
        <p:blipFill>
          <a:blip r:embed="rId4"/>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357585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A16FE-BDAA-411E-B7F0-8C2388581171}"/>
              </a:ext>
            </a:extLst>
          </p:cNvPr>
          <p:cNvSpPr>
            <a:spLocks noGrp="1"/>
          </p:cNvSpPr>
          <p:nvPr>
            <p:ph type="sldNum" sz="quarter" idx="12"/>
          </p:nvPr>
        </p:nvSpPr>
        <p:spPr/>
        <p:txBody>
          <a:bodyPr/>
          <a:lstStyle/>
          <a:p>
            <a:fld id="{6767FADE-2612-3649-B495-F644A23F288B}" type="slidenum">
              <a:rPr lang="en-US" smtClean="0"/>
              <a:pPr/>
              <a:t>63</a:t>
            </a:fld>
            <a:endParaRPr lang="en-US"/>
          </a:p>
        </p:txBody>
      </p:sp>
      <p:sp>
        <p:nvSpPr>
          <p:cNvPr id="3" name="Title 2">
            <a:extLst>
              <a:ext uri="{FF2B5EF4-FFF2-40B4-BE49-F238E27FC236}">
                <a16:creationId xmlns:a16="http://schemas.microsoft.com/office/drawing/2014/main" id="{927C6ED6-8F86-4252-9AAE-1E6EA0ADA9F7}"/>
              </a:ext>
            </a:extLst>
          </p:cNvPr>
          <p:cNvSpPr>
            <a:spLocks noGrp="1"/>
          </p:cNvSpPr>
          <p:nvPr>
            <p:ph type="title"/>
          </p:nvPr>
        </p:nvSpPr>
        <p:spPr>
          <a:xfrm>
            <a:off x="665610" y="207552"/>
            <a:ext cx="6211928" cy="604593"/>
          </a:xfrm>
        </p:spPr>
        <p:txBody>
          <a:bodyPr>
            <a:normAutofit/>
          </a:bodyPr>
          <a:lstStyle/>
          <a:p>
            <a:r>
              <a:rPr lang="en-US" dirty="0">
                <a:solidFill>
                  <a:schemeClr val="tx1"/>
                </a:solidFill>
                <a:latin typeface="Amasis MT Pro Black" panose="02040A04050005020304" pitchFamily="18" charset="0"/>
              </a:rPr>
              <a:t>Exercise 7 – Handling errors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4CF121EC-3EE9-4AB1-8212-1B32327AE5F1}"/>
              </a:ext>
            </a:extLst>
          </p:cNvPr>
          <p:cNvSpPr>
            <a:spLocks noGrp="1"/>
          </p:cNvSpPr>
          <p:nvPr>
            <p:ph sz="quarter" idx="13"/>
          </p:nvPr>
        </p:nvSpPr>
        <p:spPr>
          <a:xfrm>
            <a:off x="665610" y="1651000"/>
            <a:ext cx="7477125" cy="3759200"/>
          </a:xfrm>
        </p:spPr>
        <p:txBody>
          <a:bodyPr/>
          <a:lstStyle/>
          <a:p>
            <a:pPr marL="457200" indent="-457200">
              <a:buFont typeface="+mj-lt"/>
              <a:buAutoNum type="alphaLcParenR" startAt="3"/>
            </a:pPr>
            <a:r>
              <a:rPr lang="en-US" dirty="0">
                <a:latin typeface="Amasis MT Pro" panose="02040504050005020304" pitchFamily="18" charset="0"/>
              </a:rPr>
              <a:t>Paste your code and write down your observations in the worksheet.</a:t>
            </a:r>
            <a:endParaRPr lang="en-SG" dirty="0">
              <a:latin typeface="Amasis MT Pro" panose="02040504050005020304" pitchFamily="18" charset="0"/>
            </a:endParaRPr>
          </a:p>
          <a:p>
            <a:pPr lvl="1"/>
            <a:r>
              <a:rPr lang="en-US" dirty="0">
                <a:solidFill>
                  <a:srgbClr val="0070C0"/>
                </a:solidFill>
                <a:latin typeface="Amasis MT Pro" panose="02040504050005020304" pitchFamily="18" charset="0"/>
              </a:rPr>
              <a:t>When attempting to add an empty category, there is no longer an error page thrown, instead we are again shown the add_category.html page. </a:t>
            </a:r>
          </a:p>
          <a:p>
            <a:pPr lvl="1"/>
            <a:r>
              <a:rPr lang="en-US" dirty="0">
                <a:solidFill>
                  <a:srgbClr val="0070C0"/>
                </a:solidFill>
                <a:latin typeface="Amasis MT Pro" panose="02040504050005020304" pitchFamily="18" charset="0"/>
              </a:rPr>
              <a:t>It can be a bit confusing as it looks like nothing happened as there is no message. </a:t>
            </a:r>
            <a:endParaRPr lang="en-SG" dirty="0">
              <a:solidFill>
                <a:srgbClr val="0070C0"/>
              </a:solidFill>
              <a:latin typeface="Amasis MT Pro" panose="02040504050005020304" pitchFamily="18" charset="0"/>
            </a:endParaRPr>
          </a:p>
        </p:txBody>
      </p:sp>
      <p:pic>
        <p:nvPicPr>
          <p:cNvPr id="5" name="Picture 4">
            <a:extLst>
              <a:ext uri="{FF2B5EF4-FFF2-40B4-BE49-F238E27FC236}">
                <a16:creationId xmlns:a16="http://schemas.microsoft.com/office/drawing/2014/main" id="{CF92121A-B073-46D2-BCA2-8FB0C88D5B8E}"/>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4161024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F44DE1-BE2D-4C70-96D6-58C37FBA7845}"/>
              </a:ext>
            </a:extLst>
          </p:cNvPr>
          <p:cNvSpPr>
            <a:spLocks noGrp="1"/>
          </p:cNvSpPr>
          <p:nvPr>
            <p:ph type="sldNum" sz="quarter" idx="12"/>
          </p:nvPr>
        </p:nvSpPr>
        <p:spPr/>
        <p:txBody>
          <a:bodyPr/>
          <a:lstStyle/>
          <a:p>
            <a:fld id="{6767FADE-2612-3649-B495-F644A23F288B}" type="slidenum">
              <a:rPr lang="en-US" smtClean="0"/>
              <a:pPr/>
              <a:t>64</a:t>
            </a:fld>
            <a:endParaRPr lang="en-US"/>
          </a:p>
        </p:txBody>
      </p:sp>
      <p:sp>
        <p:nvSpPr>
          <p:cNvPr id="3" name="Title 2">
            <a:extLst>
              <a:ext uri="{FF2B5EF4-FFF2-40B4-BE49-F238E27FC236}">
                <a16:creationId xmlns:a16="http://schemas.microsoft.com/office/drawing/2014/main" id="{395F4157-6308-4491-9930-C5C8AE14BEB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Providing user feedback</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8EE4E08A-861F-46B3-8895-E0A12756422D}"/>
              </a:ext>
            </a:extLst>
          </p:cNvPr>
          <p:cNvSpPr>
            <a:spLocks noGrp="1"/>
          </p:cNvSpPr>
          <p:nvPr>
            <p:ph sz="quarter" idx="13"/>
          </p:nvPr>
        </p:nvSpPr>
        <p:spPr/>
        <p:txBody>
          <a:bodyPr/>
          <a:lstStyle/>
          <a:p>
            <a:r>
              <a:rPr lang="en-US" dirty="0">
                <a:latin typeface="Amasis MT Pro" panose="02040504050005020304" pitchFamily="18" charset="0"/>
              </a:rPr>
              <a:t>At this point, the add new category feature does not add empty values, and does not throw an ugly error page, but it does not tell the user what happened either. </a:t>
            </a:r>
          </a:p>
          <a:p>
            <a:endParaRPr lang="en-US" dirty="0">
              <a:latin typeface="Amasis MT Pro" panose="02040504050005020304" pitchFamily="18" charset="0"/>
            </a:endParaRPr>
          </a:p>
          <a:p>
            <a:r>
              <a:rPr lang="en-US" dirty="0">
                <a:latin typeface="Amasis MT Pro" panose="02040504050005020304" pitchFamily="18" charset="0"/>
              </a:rPr>
              <a:t>In general, we should provide feedback to users whenever some action has taken place, such as adding, updating, or removing a record. </a:t>
            </a:r>
            <a:endParaRPr lang="en-SG" dirty="0">
              <a:latin typeface="Amasis MT Pro" panose="02040504050005020304" pitchFamily="18" charset="0"/>
            </a:endParaRPr>
          </a:p>
        </p:txBody>
      </p:sp>
    </p:spTree>
    <p:extLst>
      <p:ext uri="{BB962C8B-B14F-4D97-AF65-F5344CB8AC3E}">
        <p14:creationId xmlns:p14="http://schemas.microsoft.com/office/powerpoint/2010/main" val="1443861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2B0AA5-42F8-4AD6-A2F5-1D6239D124B4}"/>
              </a:ext>
            </a:extLst>
          </p:cNvPr>
          <p:cNvPicPr>
            <a:picLocks noChangeAspect="1"/>
          </p:cNvPicPr>
          <p:nvPr/>
        </p:nvPicPr>
        <p:blipFill>
          <a:blip r:embed="rId2"/>
          <a:stretch>
            <a:fillRect/>
          </a:stretch>
        </p:blipFill>
        <p:spPr>
          <a:xfrm>
            <a:off x="0" y="2888705"/>
            <a:ext cx="9144000" cy="2334638"/>
          </a:xfrm>
          <a:prstGeom prst="rect">
            <a:avLst/>
          </a:prstGeom>
        </p:spPr>
      </p:pic>
      <p:sp>
        <p:nvSpPr>
          <p:cNvPr id="2" name="Slide Number Placeholder 1">
            <a:extLst>
              <a:ext uri="{FF2B5EF4-FFF2-40B4-BE49-F238E27FC236}">
                <a16:creationId xmlns:a16="http://schemas.microsoft.com/office/drawing/2014/main" id="{A9ECF485-DEA0-4118-822D-181969F5C22D}"/>
              </a:ext>
            </a:extLst>
          </p:cNvPr>
          <p:cNvSpPr>
            <a:spLocks noGrp="1"/>
          </p:cNvSpPr>
          <p:nvPr>
            <p:ph type="sldNum" sz="quarter" idx="12"/>
          </p:nvPr>
        </p:nvSpPr>
        <p:spPr/>
        <p:txBody>
          <a:bodyPr/>
          <a:lstStyle/>
          <a:p>
            <a:fld id="{6767FADE-2612-3649-B495-F644A23F288B}" type="slidenum">
              <a:rPr lang="en-US" smtClean="0"/>
              <a:pPr/>
              <a:t>65</a:t>
            </a:fld>
            <a:endParaRPr lang="en-US"/>
          </a:p>
        </p:txBody>
      </p:sp>
      <p:sp>
        <p:nvSpPr>
          <p:cNvPr id="3" name="Title 2">
            <a:extLst>
              <a:ext uri="{FF2B5EF4-FFF2-40B4-BE49-F238E27FC236}">
                <a16:creationId xmlns:a16="http://schemas.microsoft.com/office/drawing/2014/main" id="{057D1B46-330F-46B5-873C-06EB20560BC6}"/>
              </a:ext>
            </a:extLst>
          </p:cNvPr>
          <p:cNvSpPr>
            <a:spLocks noGrp="1"/>
          </p:cNvSpPr>
          <p:nvPr>
            <p:ph type="title"/>
          </p:nvPr>
        </p:nvSpPr>
        <p:spPr>
          <a:xfrm>
            <a:off x="665609" y="260714"/>
            <a:ext cx="7361971" cy="908867"/>
          </a:xfrm>
        </p:spPr>
        <p:txBody>
          <a:bodyPr>
            <a:normAutofit fontScale="90000"/>
          </a:bodyPr>
          <a:lstStyle/>
          <a:p>
            <a:r>
              <a:rPr lang="en-US" dirty="0">
                <a:solidFill>
                  <a:schemeClr val="tx1"/>
                </a:solidFill>
                <a:latin typeface="Amasis MT Pro Black" panose="02040A04050005020304" pitchFamily="18" charset="0"/>
              </a:rPr>
              <a:t>Exercise 8 – Providing user feedback</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BDC936C6-C925-4D08-88D5-99256E0C3973}"/>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Modify </a:t>
            </a:r>
            <a:r>
              <a:rPr lang="en-US" b="1" dirty="0">
                <a:latin typeface="Amasis MT Pro" panose="02040504050005020304" pitchFamily="18" charset="0"/>
              </a:rPr>
              <a:t>add_category.html </a:t>
            </a:r>
            <a:r>
              <a:rPr lang="en-US" dirty="0">
                <a:latin typeface="Amasis MT Pro" panose="02040504050005020304" pitchFamily="18" charset="0"/>
              </a:rPr>
              <a:t>to include the line shown</a:t>
            </a:r>
            <a:endParaRPr lang="en-SG" dirty="0">
              <a:latin typeface="Amasis MT Pro" panose="02040504050005020304" pitchFamily="18" charset="0"/>
            </a:endParaRPr>
          </a:p>
        </p:txBody>
      </p:sp>
      <p:sp>
        <p:nvSpPr>
          <p:cNvPr id="7" name="Rectangle 6">
            <a:extLst>
              <a:ext uri="{FF2B5EF4-FFF2-40B4-BE49-F238E27FC236}">
                <a16:creationId xmlns:a16="http://schemas.microsoft.com/office/drawing/2014/main" id="{C265278C-E51C-4D13-8DEF-A5BE49C0EE51}"/>
              </a:ext>
            </a:extLst>
          </p:cNvPr>
          <p:cNvSpPr/>
          <p:nvPr/>
        </p:nvSpPr>
        <p:spPr>
          <a:xfrm>
            <a:off x="665163" y="4056024"/>
            <a:ext cx="7250928" cy="3327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24248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C499D-3BE3-48D3-935C-BD20AD177427}"/>
              </a:ext>
            </a:extLst>
          </p:cNvPr>
          <p:cNvSpPr>
            <a:spLocks noGrp="1"/>
          </p:cNvSpPr>
          <p:nvPr>
            <p:ph type="sldNum" sz="quarter" idx="12"/>
          </p:nvPr>
        </p:nvSpPr>
        <p:spPr/>
        <p:txBody>
          <a:bodyPr/>
          <a:lstStyle/>
          <a:p>
            <a:fld id="{6767FADE-2612-3649-B495-F644A23F288B}" type="slidenum">
              <a:rPr lang="en-US" smtClean="0"/>
              <a:pPr/>
              <a:t>66</a:t>
            </a:fld>
            <a:endParaRPr lang="en-US"/>
          </a:p>
        </p:txBody>
      </p:sp>
      <p:sp>
        <p:nvSpPr>
          <p:cNvPr id="3" name="Title 2">
            <a:extLst>
              <a:ext uri="{FF2B5EF4-FFF2-40B4-BE49-F238E27FC236}">
                <a16:creationId xmlns:a16="http://schemas.microsoft.com/office/drawing/2014/main" id="{FE056C84-C472-480D-8D8A-A2511CD9D820}"/>
              </a:ext>
            </a:extLst>
          </p:cNvPr>
          <p:cNvSpPr>
            <a:spLocks noGrp="1"/>
          </p:cNvSpPr>
          <p:nvPr>
            <p:ph type="title"/>
          </p:nvPr>
        </p:nvSpPr>
        <p:spPr>
          <a:xfrm>
            <a:off x="665609" y="260714"/>
            <a:ext cx="7319442" cy="1187086"/>
          </a:xfrm>
        </p:spPr>
        <p:txBody>
          <a:bodyPr>
            <a:normAutofit/>
          </a:bodyPr>
          <a:lstStyle/>
          <a:p>
            <a:r>
              <a:rPr lang="en-US" b="1" dirty="0">
                <a:solidFill>
                  <a:schemeClr val="tx1"/>
                </a:solidFill>
                <a:latin typeface="Amasis MT Pro Black" panose="02040A04050005020304" pitchFamily="18" charset="0"/>
              </a:rPr>
              <a:t>Exercise 8 – Providing user feedback</a:t>
            </a:r>
            <a:endParaRPr lang="en-SG" b="1"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2EFA3E3-4CFA-404D-9080-729022571765}"/>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Test the add new category feature and write down your observations in the worksheet.</a:t>
            </a:r>
            <a:endParaRPr lang="en-SG" dirty="0">
              <a:latin typeface="Amasis MT Pro" panose="02040504050005020304" pitchFamily="18" charset="0"/>
            </a:endParaRP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35A219B3-7CA0-409A-A4B9-06C64E17714D}"/>
              </a:ext>
            </a:extLst>
          </p:cNvPr>
          <p:cNvPicPr>
            <a:picLocks noChangeAspect="1"/>
          </p:cNvPicPr>
          <p:nvPr/>
        </p:nvPicPr>
        <p:blipFill>
          <a:blip r:embed="rId3"/>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71263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C499D-3BE3-48D3-935C-BD20AD177427}"/>
              </a:ext>
            </a:extLst>
          </p:cNvPr>
          <p:cNvSpPr>
            <a:spLocks noGrp="1"/>
          </p:cNvSpPr>
          <p:nvPr>
            <p:ph type="sldNum" sz="quarter" idx="12"/>
          </p:nvPr>
        </p:nvSpPr>
        <p:spPr/>
        <p:txBody>
          <a:bodyPr/>
          <a:lstStyle/>
          <a:p>
            <a:fld id="{6767FADE-2612-3649-B495-F644A23F288B}" type="slidenum">
              <a:rPr lang="en-US" smtClean="0"/>
              <a:pPr/>
              <a:t>67</a:t>
            </a:fld>
            <a:endParaRPr lang="en-US"/>
          </a:p>
        </p:txBody>
      </p:sp>
      <p:sp>
        <p:nvSpPr>
          <p:cNvPr id="3" name="Title 2">
            <a:extLst>
              <a:ext uri="{FF2B5EF4-FFF2-40B4-BE49-F238E27FC236}">
                <a16:creationId xmlns:a16="http://schemas.microsoft.com/office/drawing/2014/main" id="{FE056C84-C472-480D-8D8A-A2511CD9D820}"/>
              </a:ext>
            </a:extLst>
          </p:cNvPr>
          <p:cNvSpPr>
            <a:spLocks noGrp="1"/>
          </p:cNvSpPr>
          <p:nvPr>
            <p:ph type="title"/>
          </p:nvPr>
        </p:nvSpPr>
        <p:spPr>
          <a:xfrm>
            <a:off x="665609" y="260713"/>
            <a:ext cx="7627786" cy="1128221"/>
          </a:xfrm>
        </p:spPr>
        <p:txBody>
          <a:bodyPr>
            <a:normAutofit/>
          </a:bodyPr>
          <a:lstStyle/>
          <a:p>
            <a:r>
              <a:rPr lang="en-US" dirty="0">
                <a:solidFill>
                  <a:schemeClr val="tx1"/>
                </a:solidFill>
                <a:latin typeface="Amasis MT Pro Black" panose="02040A04050005020304" pitchFamily="18" charset="0"/>
              </a:rPr>
              <a:t>Exercise 8 – Providing user feedback</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2EFA3E3-4CFA-404D-9080-729022571765}"/>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Test the add new category feature and write down your observations in the worksheet.</a:t>
            </a:r>
          </a:p>
          <a:p>
            <a:pPr lvl="1"/>
            <a:r>
              <a:rPr lang="en-US" dirty="0">
                <a:solidFill>
                  <a:srgbClr val="0070C0"/>
                </a:solidFill>
                <a:latin typeface="Amasis MT Pro" panose="02040504050005020304" pitchFamily="18" charset="0"/>
              </a:rPr>
              <a:t>We are now able to see the error message when we attempt to submit an empty category value.</a:t>
            </a:r>
            <a:endParaRPr lang="en-SG" dirty="0">
              <a:solidFill>
                <a:srgbClr val="0070C0"/>
              </a:solidFill>
              <a:latin typeface="Amasis MT Pro" panose="02040504050005020304" pitchFamily="18" charset="0"/>
            </a:endParaRP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9D98CFB4-6CC8-44FF-A273-A7B4F2936E7C}"/>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3129735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81DB7-9E7F-407F-BF6B-921215782526}"/>
              </a:ext>
            </a:extLst>
          </p:cNvPr>
          <p:cNvSpPr>
            <a:spLocks noGrp="1"/>
          </p:cNvSpPr>
          <p:nvPr>
            <p:ph type="sldNum" sz="quarter" idx="12"/>
          </p:nvPr>
        </p:nvSpPr>
        <p:spPr/>
        <p:txBody>
          <a:bodyPr/>
          <a:lstStyle/>
          <a:p>
            <a:fld id="{6767FADE-2612-3649-B495-F644A23F288B}" type="slidenum">
              <a:rPr lang="en-US" smtClean="0"/>
              <a:pPr/>
              <a:t>68</a:t>
            </a:fld>
            <a:endParaRPr lang="en-US"/>
          </a:p>
        </p:txBody>
      </p:sp>
      <p:sp>
        <p:nvSpPr>
          <p:cNvPr id="3" name="Title 2">
            <a:extLst>
              <a:ext uri="{FF2B5EF4-FFF2-40B4-BE49-F238E27FC236}">
                <a16:creationId xmlns:a16="http://schemas.microsoft.com/office/drawing/2014/main" id="{F884FEE7-B016-404A-8BC4-CDD11431F581}"/>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grpSp>
        <p:nvGrpSpPr>
          <p:cNvPr id="11" name="Group 10">
            <a:extLst>
              <a:ext uri="{FF2B5EF4-FFF2-40B4-BE49-F238E27FC236}">
                <a16:creationId xmlns:a16="http://schemas.microsoft.com/office/drawing/2014/main" id="{C5B41C33-E21F-40BC-A7A6-93874FD9958D}"/>
              </a:ext>
            </a:extLst>
          </p:cNvPr>
          <p:cNvGrpSpPr/>
          <p:nvPr/>
        </p:nvGrpSpPr>
        <p:grpSpPr>
          <a:xfrm>
            <a:off x="401224" y="1117393"/>
            <a:ext cx="6268134" cy="1699375"/>
            <a:chOff x="488801" y="3748524"/>
            <a:chExt cx="8166397" cy="2373141"/>
          </a:xfrm>
        </p:grpSpPr>
        <p:pic>
          <p:nvPicPr>
            <p:cNvPr id="5" name="Picture 4">
              <a:extLst>
                <a:ext uri="{FF2B5EF4-FFF2-40B4-BE49-F238E27FC236}">
                  <a16:creationId xmlns:a16="http://schemas.microsoft.com/office/drawing/2014/main" id="{426238FE-D0BD-409C-9431-DFF681ED45AA}"/>
                </a:ext>
              </a:extLst>
            </p:cNvPr>
            <p:cNvPicPr>
              <a:picLocks noChangeAspect="1"/>
            </p:cNvPicPr>
            <p:nvPr/>
          </p:nvPicPr>
          <p:blipFill>
            <a:blip r:embed="rId2"/>
            <a:stretch>
              <a:fillRect/>
            </a:stretch>
          </p:blipFill>
          <p:spPr>
            <a:xfrm>
              <a:off x="488801" y="3748524"/>
              <a:ext cx="8166397" cy="2373141"/>
            </a:xfrm>
            <a:prstGeom prst="rect">
              <a:avLst/>
            </a:prstGeom>
            <a:ln>
              <a:solidFill>
                <a:schemeClr val="tx1"/>
              </a:solidFill>
            </a:ln>
          </p:spPr>
        </p:pic>
        <p:sp>
          <p:nvSpPr>
            <p:cNvPr id="6" name="Rectangle 5">
              <a:extLst>
                <a:ext uri="{FF2B5EF4-FFF2-40B4-BE49-F238E27FC236}">
                  <a16:creationId xmlns:a16="http://schemas.microsoft.com/office/drawing/2014/main" id="{5AB9D531-3260-4ED1-A1E5-63FAC2D55506}"/>
                </a:ext>
              </a:extLst>
            </p:cNvPr>
            <p:cNvSpPr/>
            <p:nvPr/>
          </p:nvSpPr>
          <p:spPr>
            <a:xfrm>
              <a:off x="3130719" y="3927104"/>
              <a:ext cx="640855"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BC3EF982-79D3-433F-945B-4D3AE678F41C}"/>
                </a:ext>
              </a:extLst>
            </p:cNvPr>
            <p:cNvSpPr/>
            <p:nvPr/>
          </p:nvSpPr>
          <p:spPr>
            <a:xfrm>
              <a:off x="5655669" y="3927105"/>
              <a:ext cx="2662981" cy="309457"/>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BF5F22BB-DDE4-4E66-BD08-D39B14BD9FC7}"/>
                </a:ext>
              </a:extLst>
            </p:cNvPr>
            <p:cNvSpPr/>
            <p:nvPr/>
          </p:nvSpPr>
          <p:spPr>
            <a:xfrm>
              <a:off x="834976" y="4236561"/>
              <a:ext cx="3034381" cy="1050992"/>
            </a:xfrm>
            <a:prstGeom prst="rect">
              <a:avLst/>
            </a:pr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pic>
        <p:nvPicPr>
          <p:cNvPr id="10" name="Picture 9">
            <a:extLst>
              <a:ext uri="{FF2B5EF4-FFF2-40B4-BE49-F238E27FC236}">
                <a16:creationId xmlns:a16="http://schemas.microsoft.com/office/drawing/2014/main" id="{0CAFE003-B7AD-4673-9158-0DBB1AE33F1E}"/>
              </a:ext>
            </a:extLst>
          </p:cNvPr>
          <p:cNvPicPr>
            <a:picLocks noChangeAspect="1"/>
          </p:cNvPicPr>
          <p:nvPr/>
        </p:nvPicPr>
        <p:blipFill>
          <a:blip r:embed="rId3"/>
          <a:stretch>
            <a:fillRect/>
          </a:stretch>
        </p:blipFill>
        <p:spPr>
          <a:xfrm>
            <a:off x="380674" y="2985554"/>
            <a:ext cx="6999654" cy="1787145"/>
          </a:xfrm>
          <a:prstGeom prst="rect">
            <a:avLst/>
          </a:prstGeom>
          <a:ln>
            <a:solidFill>
              <a:schemeClr val="tx1"/>
            </a:solidFill>
          </a:ln>
        </p:spPr>
      </p:pic>
      <p:pic>
        <p:nvPicPr>
          <p:cNvPr id="9" name="Picture 8">
            <a:extLst>
              <a:ext uri="{FF2B5EF4-FFF2-40B4-BE49-F238E27FC236}">
                <a16:creationId xmlns:a16="http://schemas.microsoft.com/office/drawing/2014/main" id="{68B2BA50-1EEB-44D4-B31A-9298BE181EE0}"/>
              </a:ext>
            </a:extLst>
          </p:cNvPr>
          <p:cNvPicPr>
            <a:picLocks noChangeAspect="1"/>
          </p:cNvPicPr>
          <p:nvPr/>
        </p:nvPicPr>
        <p:blipFill>
          <a:blip r:embed="rId4"/>
          <a:stretch>
            <a:fillRect/>
          </a:stretch>
        </p:blipFill>
        <p:spPr>
          <a:xfrm>
            <a:off x="6488607" y="3879126"/>
            <a:ext cx="2549515" cy="2385153"/>
          </a:xfrm>
          <a:prstGeom prst="rect">
            <a:avLst/>
          </a:prstGeom>
          <a:ln>
            <a:solidFill>
              <a:schemeClr val="tx1"/>
            </a:solidFill>
          </a:ln>
        </p:spPr>
      </p:pic>
      <p:sp>
        <p:nvSpPr>
          <p:cNvPr id="12" name="Rectangle 11">
            <a:extLst>
              <a:ext uri="{FF2B5EF4-FFF2-40B4-BE49-F238E27FC236}">
                <a16:creationId xmlns:a16="http://schemas.microsoft.com/office/drawing/2014/main" id="{D65FF6E3-35F9-4814-9F7C-1C7331D24C86}"/>
              </a:ext>
            </a:extLst>
          </p:cNvPr>
          <p:cNvSpPr/>
          <p:nvPr/>
        </p:nvSpPr>
        <p:spPr>
          <a:xfrm>
            <a:off x="2429032" y="3879126"/>
            <a:ext cx="3740761" cy="240487"/>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A24046F-0F62-49A1-AAC6-4C0779407F77}"/>
              </a:ext>
            </a:extLst>
          </p:cNvPr>
          <p:cNvSpPr txBox="1"/>
          <p:nvPr/>
        </p:nvSpPr>
        <p:spPr>
          <a:xfrm>
            <a:off x="401224" y="4889452"/>
            <a:ext cx="5768569" cy="1384995"/>
          </a:xfrm>
          <a:prstGeom prst="rect">
            <a:avLst/>
          </a:prstGeom>
          <a:noFill/>
        </p:spPr>
        <p:txBody>
          <a:bodyPr wrap="square" rtlCol="0">
            <a:spAutoFit/>
          </a:bodyPr>
          <a:lstStyle/>
          <a:p>
            <a:r>
              <a:rPr lang="en-US" sz="1050" dirty="0" err="1"/>
              <a:t>Thymeleaf</a:t>
            </a:r>
            <a:r>
              <a:rPr lang="en-US" sz="1050" dirty="0"/>
              <a:t> allows us to display errors as well. </a:t>
            </a:r>
          </a:p>
          <a:p>
            <a:endParaRPr lang="en-US" sz="1050" dirty="0"/>
          </a:p>
          <a:p>
            <a:r>
              <a:rPr lang="en-US" sz="1050" b="1" dirty="0" err="1"/>
              <a:t>th:if</a:t>
            </a:r>
            <a:r>
              <a:rPr lang="en-US" sz="1050" b="1" dirty="0"/>
              <a:t> </a:t>
            </a:r>
            <a:r>
              <a:rPr lang="en-US" sz="1050" dirty="0"/>
              <a:t>checks the </a:t>
            </a:r>
            <a:r>
              <a:rPr lang="en-US" sz="1050" b="1" dirty="0"/>
              <a:t>#</a:t>
            </a:r>
            <a:r>
              <a:rPr lang="en-US" sz="1050" b="1" dirty="0" err="1"/>
              <a:t>fields.hasErrors</a:t>
            </a:r>
            <a:r>
              <a:rPr lang="en-US" sz="1050" b="1" dirty="0"/>
              <a:t>(...) </a:t>
            </a:r>
            <a:r>
              <a:rPr lang="en-US" sz="1050" dirty="0"/>
              <a:t>function, which receives the field expression as a parameter (name), and returns a </a:t>
            </a:r>
            <a:r>
              <a:rPr lang="en-US" sz="1050" dirty="0" err="1"/>
              <a:t>boolean</a:t>
            </a:r>
            <a:r>
              <a:rPr lang="en-US" sz="1050" dirty="0"/>
              <a:t> telling whether any validation errors exist for that field.</a:t>
            </a:r>
          </a:p>
          <a:p>
            <a:endParaRPr lang="en-US" sz="1050" dirty="0"/>
          </a:p>
          <a:p>
            <a:r>
              <a:rPr lang="en-US" sz="1050" b="1" dirty="0" err="1"/>
              <a:t>th:errors</a:t>
            </a:r>
            <a:r>
              <a:rPr lang="en-US" sz="1050" dirty="0"/>
              <a:t> is a specialized attribute which builds a list with all the errors for the specified selector, separated by &lt;</a:t>
            </a:r>
            <a:r>
              <a:rPr lang="en-US" sz="1050" dirty="0" err="1"/>
              <a:t>br</a:t>
            </a:r>
            <a:r>
              <a:rPr lang="en-US" sz="1050" dirty="0"/>
              <a:t> /&gt;:</a:t>
            </a:r>
            <a:endParaRPr lang="en-SG" sz="1050" dirty="0"/>
          </a:p>
        </p:txBody>
      </p:sp>
    </p:spTree>
    <p:extLst>
      <p:ext uri="{BB962C8B-B14F-4D97-AF65-F5344CB8AC3E}">
        <p14:creationId xmlns:p14="http://schemas.microsoft.com/office/powerpoint/2010/main" val="4221967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211928" cy="604593"/>
          </a:xfrm>
        </p:spPr>
        <p:txBody>
          <a:bodyPr>
            <a:normAutofit/>
          </a:bodyPr>
          <a:lstStyle/>
          <a:p>
            <a:r>
              <a:rPr lang="en-US" b="1" dirty="0">
                <a:solidFill>
                  <a:schemeClr val="tx1"/>
                </a:solidFill>
                <a:latin typeface="Amasis MT Pro Black" panose="02040A04050005020304" pitchFamily="18" charset="0"/>
              </a:rPr>
              <a:t>BREAK</a:t>
            </a:r>
            <a:endParaRPr lang="en-SG" b="1" dirty="0">
              <a:solidFill>
                <a:schemeClr val="tx1"/>
              </a:solidFill>
              <a:latin typeface="Amasis MT Pro Black" panose="02040A04050005020304" pitchFamily="18" charset="0"/>
            </a:endParaRPr>
          </a:p>
        </p:txBody>
      </p:sp>
      <p:pic>
        <p:nvPicPr>
          <p:cNvPr id="3074" name="Picture 2" descr="258,290 Break time Images, Stock Photos &amp; Vectors | Shutterstock">
            <a:extLst>
              <a:ext uri="{FF2B5EF4-FFF2-40B4-BE49-F238E27FC236}">
                <a16:creationId xmlns:a16="http://schemas.microsoft.com/office/drawing/2014/main" id="{A0053B7F-D12B-B38A-64E4-82A30BC73C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82178" y="1651000"/>
            <a:ext cx="5243094" cy="3759200"/>
          </a:xfrm>
          <a:prstGeom prst="rect">
            <a:avLst/>
          </a:prstGeom>
          <a:solidFill>
            <a:srgbClr val="FFFFFF"/>
          </a:solidFill>
        </p:spPr>
      </p:pic>
      <p:sp>
        <p:nvSpPr>
          <p:cNvPr id="3079" name="Slide Number Placeholder 3">
            <a:extLst>
              <a:ext uri="{FF2B5EF4-FFF2-40B4-BE49-F238E27FC236}">
                <a16:creationId xmlns:a16="http://schemas.microsoft.com/office/drawing/2014/main" id="{196CDBD9-AD88-F26B-7A7B-DB0B90192167}"/>
              </a:ext>
            </a:extLst>
          </p:cNvPr>
          <p:cNvSpPr>
            <a:spLocks noGrp="1"/>
          </p:cNvSpPr>
          <p:nvPr>
            <p:ph type="sldNum" sz="quarter" idx="12"/>
          </p:nvPr>
        </p:nvSpPr>
        <p:spPr>
          <a:xfrm>
            <a:off x="7380328" y="6440969"/>
            <a:ext cx="2133600" cy="365125"/>
          </a:xfrm>
        </p:spPr>
        <p:txBody>
          <a:bodyPr/>
          <a:lstStyle/>
          <a:p>
            <a:pPr>
              <a:spcAft>
                <a:spcPts val="600"/>
              </a:spcAft>
            </a:pPr>
            <a:fld id="{6767FADE-2612-3649-B495-F644A23F288B}" type="slidenum">
              <a:rPr lang="en-US" smtClean="0"/>
              <a:pPr>
                <a:spcAft>
                  <a:spcPts val="600"/>
                </a:spcAft>
              </a:pPr>
              <a:t>69</a:t>
            </a:fld>
            <a:endParaRPr lang="en-US"/>
          </a:p>
        </p:txBody>
      </p:sp>
    </p:spTree>
    <p:extLst>
      <p:ext uri="{BB962C8B-B14F-4D97-AF65-F5344CB8AC3E}">
        <p14:creationId xmlns:p14="http://schemas.microsoft.com/office/powerpoint/2010/main" val="206994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B1003-4725-47D0-8215-577813BAAE15}"/>
              </a:ext>
            </a:extLst>
          </p:cNvPr>
          <p:cNvSpPr>
            <a:spLocks noGrp="1"/>
          </p:cNvSpPr>
          <p:nvPr>
            <p:ph type="sldNum" sz="quarter" idx="12"/>
          </p:nvPr>
        </p:nvSpPr>
        <p:spPr/>
        <p:txBody>
          <a:bodyPr/>
          <a:lstStyle/>
          <a:p>
            <a:fld id="{6767FADE-2612-3649-B495-F644A23F288B}" type="slidenum">
              <a:rPr lang="en-US" smtClean="0"/>
              <a:pPr/>
              <a:t>7</a:t>
            </a:fld>
            <a:endParaRPr lang="en-US"/>
          </a:p>
        </p:txBody>
      </p:sp>
      <p:sp>
        <p:nvSpPr>
          <p:cNvPr id="10" name="Title 2">
            <a:extLst>
              <a:ext uri="{FF2B5EF4-FFF2-40B4-BE49-F238E27FC236}">
                <a16:creationId xmlns:a16="http://schemas.microsoft.com/office/drawing/2014/main" id="{B264F4A7-AC81-4519-A653-BDF3D11289C0}"/>
              </a:ext>
            </a:extLst>
          </p:cNvPr>
          <p:cNvSpPr txBox="1">
            <a:spLocks/>
          </p:cNvSpPr>
          <p:nvPr/>
        </p:nvSpPr>
        <p:spPr>
          <a:xfrm>
            <a:off x="152054" y="310282"/>
            <a:ext cx="7466019" cy="604593"/>
          </a:xfrm>
          <a:prstGeom prst="rect">
            <a:avLst/>
          </a:prstGeom>
        </p:spPr>
        <p:txBody>
          <a:bodyPr>
            <a:normAutofit fontScale="85000" lnSpcReduction="10000"/>
          </a:bodyPr>
          <a:lstStyle>
            <a:lvl1pPr algn="l" defTabSz="457200" rtl="0" eaLnBrk="1" latinLnBrk="0" hangingPunct="1">
              <a:spcBef>
                <a:spcPct val="0"/>
              </a:spcBef>
              <a:buNone/>
              <a:defRPr sz="3200" kern="1200" baseline="0">
                <a:solidFill>
                  <a:schemeClr val="bg1">
                    <a:lumMod val="50000"/>
                  </a:schemeClr>
                </a:solidFill>
                <a:latin typeface="Arial"/>
                <a:ea typeface="+mj-ea"/>
                <a:cs typeface="Arial"/>
              </a:defRPr>
            </a:lvl1pPr>
          </a:lstStyle>
          <a:p>
            <a:r>
              <a:rPr lang="en-US" dirty="0">
                <a:solidFill>
                  <a:schemeClr val="tx1"/>
                </a:solidFill>
                <a:latin typeface="Amasis MT Pro Black" panose="02040A04050005020304" pitchFamily="18" charset="0"/>
              </a:rPr>
              <a:t>RECALL - REST API – Client Server Model</a:t>
            </a:r>
            <a:endParaRPr lang="en-SG" dirty="0">
              <a:solidFill>
                <a:schemeClr val="tx1"/>
              </a:solidFill>
              <a:latin typeface="Amasis MT Pro Black" panose="02040A04050005020304" pitchFamily="18" charset="0"/>
            </a:endParaRPr>
          </a:p>
        </p:txBody>
      </p:sp>
      <p:pic>
        <p:nvPicPr>
          <p:cNvPr id="6" name="Picture 2" descr="https://upload.wikimedia.org/wikipedia/commons/thumb/c/c9/Client-server-model.svg/1280px-Client-server-model.svg.png">
            <a:extLst>
              <a:ext uri="{FF2B5EF4-FFF2-40B4-BE49-F238E27FC236}">
                <a16:creationId xmlns:a16="http://schemas.microsoft.com/office/drawing/2014/main" id="{FA9F4187-CE99-47BA-89E1-2986A41D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804" y="1354986"/>
            <a:ext cx="4505110" cy="2703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F18DC-E2EE-45CF-9927-2D358AEE7D6E}"/>
              </a:ext>
            </a:extLst>
          </p:cNvPr>
          <p:cNvSpPr txBox="1"/>
          <p:nvPr/>
        </p:nvSpPr>
        <p:spPr>
          <a:xfrm>
            <a:off x="5976257" y="4489519"/>
            <a:ext cx="2950029" cy="1200329"/>
          </a:xfrm>
          <a:prstGeom prst="rect">
            <a:avLst/>
          </a:prstGeom>
          <a:noFill/>
        </p:spPr>
        <p:txBody>
          <a:bodyPr wrap="square" rtlCol="0">
            <a:spAutoFit/>
          </a:bodyPr>
          <a:lstStyle/>
          <a:p>
            <a:r>
              <a:rPr lang="en-US" sz="1200" dirty="0"/>
              <a:t>2. The </a:t>
            </a:r>
            <a:r>
              <a:rPr lang="en-US" sz="1200" b="1" dirty="0"/>
              <a:t>web server </a:t>
            </a:r>
            <a:r>
              <a:rPr lang="en-US" sz="1200" dirty="0"/>
              <a:t>receives the request and passes it to the controller.</a:t>
            </a:r>
          </a:p>
          <a:p>
            <a:r>
              <a:rPr lang="en-US" sz="1200" dirty="0"/>
              <a:t> </a:t>
            </a:r>
          </a:p>
          <a:p>
            <a:endParaRPr lang="en-US" sz="1200" dirty="0"/>
          </a:p>
          <a:p>
            <a:r>
              <a:rPr lang="en-US" sz="1200" dirty="0"/>
              <a:t>3. </a:t>
            </a:r>
            <a:r>
              <a:rPr lang="en-US" sz="1200" b="1" dirty="0"/>
              <a:t>GreetingController.java </a:t>
            </a:r>
            <a:r>
              <a:rPr lang="en-US" sz="1200" dirty="0"/>
              <a:t>processes request and returns response (View)</a:t>
            </a:r>
          </a:p>
        </p:txBody>
      </p:sp>
      <p:sp>
        <p:nvSpPr>
          <p:cNvPr id="7" name="TextBox 6">
            <a:extLst>
              <a:ext uri="{FF2B5EF4-FFF2-40B4-BE49-F238E27FC236}">
                <a16:creationId xmlns:a16="http://schemas.microsoft.com/office/drawing/2014/main" id="{6E5FE2F1-8253-4EB9-AAAA-18CC9D42EF21}"/>
              </a:ext>
            </a:extLst>
          </p:cNvPr>
          <p:cNvSpPr txBox="1"/>
          <p:nvPr/>
        </p:nvSpPr>
        <p:spPr>
          <a:xfrm>
            <a:off x="623787" y="4548941"/>
            <a:ext cx="2228944" cy="276999"/>
          </a:xfrm>
          <a:prstGeom prst="rect">
            <a:avLst/>
          </a:prstGeom>
          <a:noFill/>
        </p:spPr>
        <p:txBody>
          <a:bodyPr wrap="none" rtlCol="0">
            <a:spAutoFit/>
          </a:bodyPr>
          <a:lstStyle/>
          <a:p>
            <a:r>
              <a:rPr lang="en-SG" sz="1200" dirty="0"/>
              <a:t>1. The client makes a request</a:t>
            </a:r>
          </a:p>
        </p:txBody>
      </p:sp>
      <p:sp>
        <p:nvSpPr>
          <p:cNvPr id="8" name="TextBox 7">
            <a:extLst>
              <a:ext uri="{FF2B5EF4-FFF2-40B4-BE49-F238E27FC236}">
                <a16:creationId xmlns:a16="http://schemas.microsoft.com/office/drawing/2014/main" id="{1849F5B3-F080-4748-ACF6-F6BCF6D9D3BE}"/>
              </a:ext>
            </a:extLst>
          </p:cNvPr>
          <p:cNvSpPr txBox="1"/>
          <p:nvPr/>
        </p:nvSpPr>
        <p:spPr>
          <a:xfrm>
            <a:off x="3889443" y="5258753"/>
            <a:ext cx="1165704" cy="461665"/>
          </a:xfrm>
          <a:prstGeom prst="rect">
            <a:avLst/>
          </a:prstGeom>
          <a:noFill/>
        </p:spPr>
        <p:txBody>
          <a:bodyPr wrap="none" rtlCol="0">
            <a:spAutoFit/>
          </a:bodyPr>
          <a:lstStyle/>
          <a:p>
            <a:pPr algn="ctr"/>
            <a:r>
              <a:rPr lang="en-US" sz="1200" b="1" dirty="0"/>
              <a:t>greeting.html</a:t>
            </a:r>
          </a:p>
          <a:p>
            <a:pPr algn="ctr"/>
            <a:r>
              <a:rPr lang="en-US" sz="1200" b="1" dirty="0"/>
              <a:t>(View)</a:t>
            </a:r>
            <a:endParaRPr lang="en-SG" sz="1200" b="1" dirty="0"/>
          </a:p>
        </p:txBody>
      </p:sp>
      <p:cxnSp>
        <p:nvCxnSpPr>
          <p:cNvPr id="11" name="Straight Arrow Connector 10">
            <a:extLst>
              <a:ext uri="{FF2B5EF4-FFF2-40B4-BE49-F238E27FC236}">
                <a16:creationId xmlns:a16="http://schemas.microsoft.com/office/drawing/2014/main" id="{7761F279-23E4-47F8-B0D2-38F3A7EFEAEE}"/>
              </a:ext>
            </a:extLst>
          </p:cNvPr>
          <p:cNvCxnSpPr>
            <a:cxnSpLocks/>
          </p:cNvCxnSpPr>
          <p:nvPr/>
        </p:nvCxnSpPr>
        <p:spPr>
          <a:xfrm>
            <a:off x="2850895" y="4800346"/>
            <a:ext cx="31253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56FEF3-E969-4EF3-8EA1-2D208E3D4305}"/>
              </a:ext>
            </a:extLst>
          </p:cNvPr>
          <p:cNvSpPr txBox="1"/>
          <p:nvPr/>
        </p:nvSpPr>
        <p:spPr>
          <a:xfrm>
            <a:off x="3245628" y="4473922"/>
            <a:ext cx="2335896" cy="276999"/>
          </a:xfrm>
          <a:prstGeom prst="rect">
            <a:avLst/>
          </a:prstGeom>
          <a:noFill/>
        </p:spPr>
        <p:txBody>
          <a:bodyPr wrap="none" rtlCol="0">
            <a:spAutoFit/>
          </a:bodyPr>
          <a:lstStyle/>
          <a:p>
            <a:r>
              <a:rPr lang="en-SG" sz="1200" dirty="0"/>
              <a:t>http://localhost:8080/greeting</a:t>
            </a:r>
          </a:p>
        </p:txBody>
      </p:sp>
      <p:cxnSp>
        <p:nvCxnSpPr>
          <p:cNvPr id="14" name="Straight Arrow Connector 13">
            <a:extLst>
              <a:ext uri="{FF2B5EF4-FFF2-40B4-BE49-F238E27FC236}">
                <a16:creationId xmlns:a16="http://schemas.microsoft.com/office/drawing/2014/main" id="{14F519BE-75F3-44D1-B580-7A52BC9C23E7}"/>
              </a:ext>
            </a:extLst>
          </p:cNvPr>
          <p:cNvCxnSpPr/>
          <p:nvPr/>
        </p:nvCxnSpPr>
        <p:spPr>
          <a:xfrm flipH="1">
            <a:off x="2850895" y="5219103"/>
            <a:ext cx="3125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FD1FFF01-5748-4D67-B31D-1FA54AFAAC8F}"/>
              </a:ext>
            </a:extLst>
          </p:cNvPr>
          <p:cNvPicPr>
            <a:picLocks noChangeAspect="1"/>
          </p:cNvPicPr>
          <p:nvPr/>
        </p:nvPicPr>
        <p:blipFill rotWithShape="1">
          <a:blip r:embed="rId4"/>
          <a:srcRect r="37385" b="54282"/>
          <a:stretch/>
        </p:blipFill>
        <p:spPr>
          <a:xfrm>
            <a:off x="1094181" y="5069469"/>
            <a:ext cx="1556472" cy="624824"/>
          </a:xfrm>
          <a:prstGeom prst="rect">
            <a:avLst/>
          </a:prstGeom>
          <a:ln>
            <a:solidFill>
              <a:schemeClr val="tx1"/>
            </a:solidFill>
          </a:ln>
        </p:spPr>
      </p:pic>
      <p:sp>
        <p:nvSpPr>
          <p:cNvPr id="18" name="TextBox 17">
            <a:extLst>
              <a:ext uri="{FF2B5EF4-FFF2-40B4-BE49-F238E27FC236}">
                <a16:creationId xmlns:a16="http://schemas.microsoft.com/office/drawing/2014/main" id="{B4FDEF27-DDD3-434A-83B3-DD42FCC18482}"/>
              </a:ext>
            </a:extLst>
          </p:cNvPr>
          <p:cNvSpPr txBox="1"/>
          <p:nvPr/>
        </p:nvSpPr>
        <p:spPr>
          <a:xfrm>
            <a:off x="623787" y="5706161"/>
            <a:ext cx="3261277" cy="276999"/>
          </a:xfrm>
          <a:prstGeom prst="rect">
            <a:avLst/>
          </a:prstGeom>
          <a:noFill/>
        </p:spPr>
        <p:txBody>
          <a:bodyPr wrap="none" rtlCol="0">
            <a:spAutoFit/>
          </a:bodyPr>
          <a:lstStyle/>
          <a:p>
            <a:r>
              <a:rPr lang="en-SG" sz="1200" dirty="0"/>
              <a:t>4. The client displays the response received.</a:t>
            </a:r>
          </a:p>
        </p:txBody>
      </p:sp>
    </p:spTree>
    <p:extLst>
      <p:ext uri="{BB962C8B-B14F-4D97-AF65-F5344CB8AC3E}">
        <p14:creationId xmlns:p14="http://schemas.microsoft.com/office/powerpoint/2010/main" val="3416064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More types of constraints</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41314103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02D088-433E-479A-9A2C-2385CB5F1D39}"/>
              </a:ext>
            </a:extLst>
          </p:cNvPr>
          <p:cNvSpPr>
            <a:spLocks noGrp="1"/>
          </p:cNvSpPr>
          <p:nvPr>
            <p:ph type="sldNum" sz="quarter" idx="12"/>
          </p:nvPr>
        </p:nvSpPr>
        <p:spPr/>
        <p:txBody>
          <a:bodyPr/>
          <a:lstStyle/>
          <a:p>
            <a:fld id="{6767FADE-2612-3649-B495-F644A23F288B}" type="slidenum">
              <a:rPr lang="en-US" smtClean="0"/>
              <a:pPr/>
              <a:t>71</a:t>
            </a:fld>
            <a:endParaRPr lang="en-US"/>
          </a:p>
        </p:txBody>
      </p:sp>
      <p:sp>
        <p:nvSpPr>
          <p:cNvPr id="3" name="Title 2">
            <a:extLst>
              <a:ext uri="{FF2B5EF4-FFF2-40B4-BE49-F238E27FC236}">
                <a16:creationId xmlns:a16="http://schemas.microsoft.com/office/drawing/2014/main" id="{A6EF339D-9CF2-4A56-9667-E222F271AECB}"/>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Invalid Input – Length</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3573572-48BC-4507-B0B7-80D77E615CF3}"/>
              </a:ext>
            </a:extLst>
          </p:cNvPr>
          <p:cNvSpPr>
            <a:spLocks noGrp="1"/>
          </p:cNvSpPr>
          <p:nvPr>
            <p:ph sz="quarter" idx="13"/>
          </p:nvPr>
        </p:nvSpPr>
        <p:spPr>
          <a:xfrm>
            <a:off x="593042" y="1268228"/>
            <a:ext cx="4647210" cy="4321544"/>
          </a:xfrm>
        </p:spPr>
        <p:txBody>
          <a:bodyPr/>
          <a:lstStyle/>
          <a:p>
            <a:r>
              <a:rPr lang="en-US" sz="2200" dirty="0">
                <a:latin typeface="Amasis MT Pro" panose="02040504050005020304" pitchFamily="18" charset="0"/>
              </a:rPr>
              <a:t>Now that empty fields are checked, for most input, there are other types of constraints to ensure that the input is valid. </a:t>
            </a:r>
          </a:p>
          <a:p>
            <a:endParaRPr lang="en-US" sz="2200" dirty="0">
              <a:latin typeface="Amasis MT Pro" panose="02040504050005020304" pitchFamily="18" charset="0"/>
            </a:endParaRPr>
          </a:p>
          <a:p>
            <a:r>
              <a:rPr lang="en-US" sz="2200" dirty="0">
                <a:latin typeface="Amasis MT Pro" panose="02040504050005020304" pitchFamily="18" charset="0"/>
              </a:rPr>
              <a:t>One such requirement would be the length of an input. </a:t>
            </a:r>
          </a:p>
          <a:p>
            <a:endParaRPr lang="en-US" sz="2200" dirty="0">
              <a:latin typeface="Amasis MT Pro" panose="02040504050005020304" pitchFamily="18" charset="0"/>
            </a:endParaRPr>
          </a:p>
          <a:p>
            <a:r>
              <a:rPr lang="en-US" sz="2200" dirty="0">
                <a:latin typeface="Amasis MT Pro" panose="02040504050005020304" pitchFamily="18" charset="0"/>
              </a:rPr>
              <a:t>With our existing code, as long as we enter 1 letter, it would be considered as valid</a:t>
            </a:r>
            <a:endParaRPr lang="en-SG" sz="2200" dirty="0">
              <a:latin typeface="Amasis MT Pro" panose="02040504050005020304" pitchFamily="18" charset="0"/>
            </a:endParaRPr>
          </a:p>
          <a:p>
            <a:endParaRPr lang="en-US" sz="2200" dirty="0">
              <a:latin typeface="Amasis MT Pro" panose="02040504050005020304" pitchFamily="18" charset="0"/>
            </a:endParaRPr>
          </a:p>
          <a:p>
            <a:endParaRPr lang="en-US" sz="2200" dirty="0">
              <a:latin typeface="Amasis MT Pro" panose="02040504050005020304" pitchFamily="18" charset="0"/>
            </a:endParaRPr>
          </a:p>
        </p:txBody>
      </p:sp>
      <p:pic>
        <p:nvPicPr>
          <p:cNvPr id="5" name="Picture 4">
            <a:extLst>
              <a:ext uri="{FF2B5EF4-FFF2-40B4-BE49-F238E27FC236}">
                <a16:creationId xmlns:a16="http://schemas.microsoft.com/office/drawing/2014/main" id="{CA261FFC-38C8-4A37-80EC-00AEC7F07BB8}"/>
              </a:ext>
            </a:extLst>
          </p:cNvPr>
          <p:cNvPicPr>
            <a:picLocks noChangeAspect="1"/>
          </p:cNvPicPr>
          <p:nvPr/>
        </p:nvPicPr>
        <p:blipFill>
          <a:blip r:embed="rId3"/>
          <a:stretch>
            <a:fillRect/>
          </a:stretch>
        </p:blipFill>
        <p:spPr>
          <a:xfrm>
            <a:off x="5312373" y="1960809"/>
            <a:ext cx="3555694" cy="3246191"/>
          </a:xfrm>
          <a:prstGeom prst="rect">
            <a:avLst/>
          </a:prstGeom>
          <a:ln>
            <a:solidFill>
              <a:schemeClr val="tx1"/>
            </a:solidFill>
          </a:ln>
        </p:spPr>
      </p:pic>
    </p:spTree>
    <p:extLst>
      <p:ext uri="{BB962C8B-B14F-4D97-AF65-F5344CB8AC3E}">
        <p14:creationId xmlns:p14="http://schemas.microsoft.com/office/powerpoint/2010/main" val="278572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B39246-B4F7-4685-865A-AA308BA6DEF9}"/>
              </a:ext>
            </a:extLst>
          </p:cNvPr>
          <p:cNvSpPr>
            <a:spLocks noGrp="1"/>
          </p:cNvSpPr>
          <p:nvPr>
            <p:ph type="sldNum" sz="quarter" idx="12"/>
          </p:nvPr>
        </p:nvSpPr>
        <p:spPr/>
        <p:txBody>
          <a:bodyPr/>
          <a:lstStyle/>
          <a:p>
            <a:fld id="{6767FADE-2612-3649-B495-F644A23F288B}" type="slidenum">
              <a:rPr lang="en-US" smtClean="0"/>
              <a:pPr/>
              <a:t>72</a:t>
            </a:fld>
            <a:endParaRPr lang="en-US"/>
          </a:p>
        </p:txBody>
      </p:sp>
      <p:sp>
        <p:nvSpPr>
          <p:cNvPr id="3" name="Title 2">
            <a:extLst>
              <a:ext uri="{FF2B5EF4-FFF2-40B4-BE49-F238E27FC236}">
                <a16:creationId xmlns:a16="http://schemas.microsoft.com/office/drawing/2014/main" id="{A777A201-32BE-40CD-B0CB-C779C528979F}"/>
              </a:ext>
            </a:extLst>
          </p:cNvPr>
          <p:cNvSpPr>
            <a:spLocks noGrp="1"/>
          </p:cNvSpPr>
          <p:nvPr>
            <p:ph type="title"/>
          </p:nvPr>
        </p:nvSpPr>
        <p:spPr>
          <a:xfrm>
            <a:off x="665609" y="260714"/>
            <a:ext cx="7766010" cy="1004560"/>
          </a:xfrm>
        </p:spPr>
        <p:txBody>
          <a:bodyPr>
            <a:normAutofit/>
          </a:bodyPr>
          <a:lstStyle/>
          <a:p>
            <a:r>
              <a:rPr lang="en-US" dirty="0">
                <a:solidFill>
                  <a:schemeClr val="tx1"/>
                </a:solidFill>
                <a:latin typeface="Amasis MT Pro Black" panose="02040A04050005020304" pitchFamily="18" charset="0"/>
              </a:rPr>
              <a:t>Exercise 9 – Multiple constraints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2D639954-CF2C-4A79-8DCC-34ACEFDB36D4}"/>
              </a:ext>
            </a:extLst>
          </p:cNvPr>
          <p:cNvSpPr>
            <a:spLocks noGrp="1"/>
          </p:cNvSpPr>
          <p:nvPr>
            <p:ph sz="quarter" idx="13"/>
          </p:nvPr>
        </p:nvSpPr>
        <p:spPr/>
        <p:txBody>
          <a:bodyPr/>
          <a:lstStyle/>
          <a:p>
            <a:pPr marL="457200" indent="-457200">
              <a:buFont typeface="+mj-lt"/>
              <a:buAutoNum type="alphaLcParenR"/>
            </a:pPr>
            <a:r>
              <a:rPr lang="en-US" dirty="0">
                <a:latin typeface="Amasis MT Pro" panose="02040504050005020304" pitchFamily="18" charset="0"/>
              </a:rPr>
              <a:t>Let’s include the constraints for adding of a new category as follows:</a:t>
            </a:r>
          </a:p>
          <a:p>
            <a:pPr lvl="1"/>
            <a:r>
              <a:rPr lang="en-US" dirty="0">
                <a:latin typeface="Amasis MT Pro" panose="02040504050005020304" pitchFamily="18" charset="0"/>
              </a:rPr>
              <a:t>Empty values should not be allowed.</a:t>
            </a:r>
          </a:p>
          <a:p>
            <a:pPr lvl="1"/>
            <a:r>
              <a:rPr lang="en-US" dirty="0">
                <a:latin typeface="Amasis MT Pro" panose="02040504050005020304" pitchFamily="18" charset="0"/>
              </a:rPr>
              <a:t>A reasonable length for a category should be between 3 and 10 characters (inclusive)</a:t>
            </a:r>
          </a:p>
          <a:p>
            <a:pPr lvl="1"/>
            <a:endParaRPr lang="en-SG" dirty="0">
              <a:latin typeface="Amasis MT Pro" panose="02040504050005020304" pitchFamily="18" charset="0"/>
            </a:endParaRPr>
          </a:p>
        </p:txBody>
      </p:sp>
    </p:spTree>
    <p:extLst>
      <p:ext uri="{BB962C8B-B14F-4D97-AF65-F5344CB8AC3E}">
        <p14:creationId xmlns:p14="http://schemas.microsoft.com/office/powerpoint/2010/main" val="3791595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5E4441-AA18-49C2-988B-820154EC78D2}"/>
              </a:ext>
            </a:extLst>
          </p:cNvPr>
          <p:cNvSpPr>
            <a:spLocks noGrp="1"/>
          </p:cNvSpPr>
          <p:nvPr>
            <p:ph type="sldNum" sz="quarter" idx="12"/>
          </p:nvPr>
        </p:nvSpPr>
        <p:spPr/>
        <p:txBody>
          <a:bodyPr/>
          <a:lstStyle/>
          <a:p>
            <a:fld id="{6767FADE-2612-3649-B495-F644A23F288B}" type="slidenum">
              <a:rPr lang="en-US" smtClean="0"/>
              <a:pPr/>
              <a:t>73</a:t>
            </a:fld>
            <a:endParaRPr lang="en-US"/>
          </a:p>
        </p:txBody>
      </p:sp>
      <p:sp>
        <p:nvSpPr>
          <p:cNvPr id="3" name="Title 2">
            <a:extLst>
              <a:ext uri="{FF2B5EF4-FFF2-40B4-BE49-F238E27FC236}">
                <a16:creationId xmlns:a16="http://schemas.microsoft.com/office/drawing/2014/main" id="{DC37CB6A-2E89-472E-8C7A-87B33B6DF3B2}"/>
              </a:ext>
            </a:extLst>
          </p:cNvPr>
          <p:cNvSpPr>
            <a:spLocks noGrp="1"/>
          </p:cNvSpPr>
          <p:nvPr>
            <p:ph type="title"/>
          </p:nvPr>
        </p:nvSpPr>
        <p:spPr>
          <a:xfrm>
            <a:off x="665610" y="260714"/>
            <a:ext cx="7258648" cy="1047091"/>
          </a:xfrm>
        </p:spPr>
        <p:txBody>
          <a:bodyPr>
            <a:normAutofit/>
          </a:bodyPr>
          <a:lstStyle/>
          <a:p>
            <a:r>
              <a:rPr lang="en-US" dirty="0">
                <a:solidFill>
                  <a:schemeClr val="tx1"/>
                </a:solidFill>
                <a:latin typeface="Amasis MT Pro Black" panose="02040A04050005020304" pitchFamily="18" charset="0"/>
              </a:rPr>
              <a:t>Exercise 9 – Multiple constraints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981D4911-0B89-40E8-A481-8C1BCC5147E3}"/>
              </a:ext>
            </a:extLst>
          </p:cNvPr>
          <p:cNvSpPr>
            <a:spLocks noGrp="1"/>
          </p:cNvSpPr>
          <p:nvPr>
            <p:ph sz="quarter" idx="13"/>
          </p:nvPr>
        </p:nvSpPr>
        <p:spPr/>
        <p:txBody>
          <a:bodyPr/>
          <a:lstStyle/>
          <a:p>
            <a:pPr marL="457200" indent="-457200">
              <a:buFont typeface="+mj-lt"/>
              <a:buAutoNum type="alphaLcParenR" startAt="2"/>
            </a:pPr>
            <a:r>
              <a:rPr lang="en-US" dirty="0">
                <a:latin typeface="Amasis MT Pro" panose="02040504050005020304" pitchFamily="18" charset="0"/>
              </a:rPr>
              <a:t>We will need to modify:</a:t>
            </a:r>
          </a:p>
          <a:p>
            <a:pPr lvl="1"/>
            <a:r>
              <a:rPr lang="en-US" dirty="0">
                <a:latin typeface="Amasis MT Pro" panose="02040504050005020304" pitchFamily="18" charset="0"/>
              </a:rPr>
              <a:t>add_category.html</a:t>
            </a:r>
          </a:p>
          <a:p>
            <a:pPr lvl="1"/>
            <a:r>
              <a:rPr lang="en-US" dirty="0">
                <a:latin typeface="Amasis MT Pro" panose="02040504050005020304" pitchFamily="18" charset="0"/>
              </a:rPr>
              <a:t>Category.java</a:t>
            </a:r>
          </a:p>
          <a:p>
            <a:pPr lvl="1"/>
            <a:endParaRPr lang="en-US" dirty="0">
              <a:latin typeface="Amasis MT Pro" panose="02040504050005020304" pitchFamily="18" charset="0"/>
            </a:endParaRPr>
          </a:p>
          <a:p>
            <a:pPr marL="457200" indent="-457200">
              <a:buFont typeface="+mj-lt"/>
              <a:buAutoNum type="alphaLcParenR" startAt="3"/>
            </a:pPr>
            <a:r>
              <a:rPr lang="en-US" dirty="0">
                <a:latin typeface="Amasis MT Pro" panose="02040504050005020304" pitchFamily="18" charset="0"/>
              </a:rPr>
              <a:t>Remember to switch JavaScript back on to test front-end validation.</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1DF37496-DCB3-4FAC-A7A4-D04376C1F3F6}"/>
              </a:ext>
            </a:extLst>
          </p:cNvPr>
          <p:cNvPicPr>
            <a:picLocks noChangeAspect="1"/>
          </p:cNvPicPr>
          <p:nvPr/>
        </p:nvPicPr>
        <p:blipFill>
          <a:blip r:embed="rId2"/>
          <a:stretch>
            <a:fillRect/>
          </a:stretch>
        </p:blipFill>
        <p:spPr>
          <a:xfrm>
            <a:off x="4156124" y="3718441"/>
            <a:ext cx="3768134" cy="2477452"/>
          </a:xfrm>
          <a:prstGeom prst="rect">
            <a:avLst/>
          </a:prstGeom>
          <a:ln>
            <a:solidFill>
              <a:schemeClr val="tx1"/>
            </a:solidFill>
          </a:ln>
        </p:spPr>
      </p:pic>
    </p:spTree>
    <p:extLst>
      <p:ext uri="{BB962C8B-B14F-4D97-AF65-F5344CB8AC3E}">
        <p14:creationId xmlns:p14="http://schemas.microsoft.com/office/powerpoint/2010/main" val="2195349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6C8FF-92BA-49BD-9C9B-47115BB0A7C6}"/>
              </a:ext>
            </a:extLst>
          </p:cNvPr>
          <p:cNvSpPr>
            <a:spLocks noGrp="1"/>
          </p:cNvSpPr>
          <p:nvPr>
            <p:ph type="sldNum" sz="quarter" idx="12"/>
          </p:nvPr>
        </p:nvSpPr>
        <p:spPr/>
        <p:txBody>
          <a:bodyPr/>
          <a:lstStyle/>
          <a:p>
            <a:fld id="{6767FADE-2612-3649-B495-F644A23F288B}" type="slidenum">
              <a:rPr lang="en-US" smtClean="0"/>
              <a:pPr/>
              <a:t>74</a:t>
            </a:fld>
            <a:endParaRPr lang="en-US"/>
          </a:p>
        </p:txBody>
      </p:sp>
      <p:sp>
        <p:nvSpPr>
          <p:cNvPr id="3" name="Title 2">
            <a:extLst>
              <a:ext uri="{FF2B5EF4-FFF2-40B4-BE49-F238E27FC236}">
                <a16:creationId xmlns:a16="http://schemas.microsoft.com/office/drawing/2014/main" id="{24AF2046-4073-4292-9750-B4D3F2F95365}"/>
              </a:ext>
            </a:extLst>
          </p:cNvPr>
          <p:cNvSpPr>
            <a:spLocks noGrp="1"/>
          </p:cNvSpPr>
          <p:nvPr>
            <p:ph type="title"/>
          </p:nvPr>
        </p:nvSpPr>
        <p:spPr>
          <a:xfrm>
            <a:off x="665610" y="260714"/>
            <a:ext cx="7476678" cy="1099592"/>
          </a:xfrm>
        </p:spPr>
        <p:txBody>
          <a:bodyPr>
            <a:normAutofit/>
          </a:bodyPr>
          <a:lstStyle/>
          <a:p>
            <a:r>
              <a:rPr lang="en-US" dirty="0">
                <a:solidFill>
                  <a:schemeClr val="tx1"/>
                </a:solidFill>
                <a:latin typeface="Amasis MT Pro Black" panose="02040A04050005020304" pitchFamily="18" charset="0"/>
              </a:rPr>
              <a:t>Exercise 9 – Multiple constraints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AA17CE1-D60F-4EA9-864D-320C883B4C33}"/>
              </a:ext>
            </a:extLst>
          </p:cNvPr>
          <p:cNvSpPr>
            <a:spLocks noGrp="1"/>
          </p:cNvSpPr>
          <p:nvPr>
            <p:ph sz="quarter" idx="13"/>
          </p:nvPr>
        </p:nvSpPr>
        <p:spPr/>
        <p:txBody>
          <a:bodyPr/>
          <a:lstStyle/>
          <a:p>
            <a:pPr marL="457200" indent="-457200">
              <a:buFont typeface="+mj-lt"/>
              <a:buAutoNum type="alphaLcParenR" startAt="4"/>
            </a:pPr>
            <a:r>
              <a:rPr lang="en-US" dirty="0">
                <a:latin typeface="Amasis MT Pro" panose="02040504050005020304" pitchFamily="18" charset="0"/>
              </a:rPr>
              <a:t>Modify </a:t>
            </a:r>
            <a:r>
              <a:rPr lang="en-US" b="1" dirty="0">
                <a:latin typeface="Amasis MT Pro" panose="02040504050005020304" pitchFamily="18" charset="0"/>
              </a:rPr>
              <a:t>add_category.html </a:t>
            </a:r>
            <a:r>
              <a:rPr lang="en-US" dirty="0">
                <a:latin typeface="Amasis MT Pro" panose="02040504050005020304" pitchFamily="18" charset="0"/>
              </a:rPr>
              <a:t>to include the constraints as shown:</a:t>
            </a:r>
          </a:p>
          <a:p>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3DCEFDCE-4557-4529-8F40-6009CC349D1D}"/>
              </a:ext>
            </a:extLst>
          </p:cNvPr>
          <p:cNvPicPr>
            <a:picLocks noChangeAspect="1"/>
          </p:cNvPicPr>
          <p:nvPr/>
        </p:nvPicPr>
        <p:blipFill>
          <a:blip r:embed="rId2"/>
          <a:stretch>
            <a:fillRect/>
          </a:stretch>
        </p:blipFill>
        <p:spPr>
          <a:xfrm>
            <a:off x="0" y="2945294"/>
            <a:ext cx="9144000" cy="1910687"/>
          </a:xfrm>
          <a:prstGeom prst="rect">
            <a:avLst/>
          </a:prstGeom>
        </p:spPr>
      </p:pic>
      <p:sp>
        <p:nvSpPr>
          <p:cNvPr id="6" name="Rectangle 5">
            <a:extLst>
              <a:ext uri="{FF2B5EF4-FFF2-40B4-BE49-F238E27FC236}">
                <a16:creationId xmlns:a16="http://schemas.microsoft.com/office/drawing/2014/main" id="{E90B269F-9748-42C4-9879-8C1E91D42FDE}"/>
              </a:ext>
            </a:extLst>
          </p:cNvPr>
          <p:cNvSpPr/>
          <p:nvPr/>
        </p:nvSpPr>
        <p:spPr>
          <a:xfrm>
            <a:off x="6413679" y="3541690"/>
            <a:ext cx="2595568" cy="2446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14501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BB5235-D53B-4646-9775-400A69632849}"/>
              </a:ext>
            </a:extLst>
          </p:cNvPr>
          <p:cNvSpPr>
            <a:spLocks noGrp="1"/>
          </p:cNvSpPr>
          <p:nvPr>
            <p:ph type="sldNum" sz="quarter" idx="12"/>
          </p:nvPr>
        </p:nvSpPr>
        <p:spPr/>
        <p:txBody>
          <a:bodyPr/>
          <a:lstStyle/>
          <a:p>
            <a:fld id="{6767FADE-2612-3649-B495-F644A23F288B}" type="slidenum">
              <a:rPr lang="en-US" smtClean="0"/>
              <a:pPr/>
              <a:t>75</a:t>
            </a:fld>
            <a:endParaRPr lang="en-US"/>
          </a:p>
        </p:txBody>
      </p:sp>
      <p:sp>
        <p:nvSpPr>
          <p:cNvPr id="3" name="Title 2">
            <a:extLst>
              <a:ext uri="{FF2B5EF4-FFF2-40B4-BE49-F238E27FC236}">
                <a16:creationId xmlns:a16="http://schemas.microsoft.com/office/drawing/2014/main" id="{D12D4655-3CB6-46E3-9865-EADD5CC18969}"/>
              </a:ext>
            </a:extLst>
          </p:cNvPr>
          <p:cNvSpPr>
            <a:spLocks noGrp="1"/>
          </p:cNvSpPr>
          <p:nvPr>
            <p:ph type="title"/>
          </p:nvPr>
        </p:nvSpPr>
        <p:spPr>
          <a:xfrm>
            <a:off x="665610" y="260714"/>
            <a:ext cx="7649050" cy="1302272"/>
          </a:xfrm>
        </p:spPr>
        <p:txBody>
          <a:bodyPr>
            <a:normAutofit/>
          </a:bodyPr>
          <a:lstStyle/>
          <a:p>
            <a:r>
              <a:rPr lang="en-US" dirty="0">
                <a:solidFill>
                  <a:schemeClr val="tx1"/>
                </a:solidFill>
                <a:latin typeface="Amasis MT Pro Black" panose="02040A04050005020304" pitchFamily="18" charset="0"/>
              </a:rPr>
              <a:t>Exercise 9 – Multiple constraints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66761C13-397B-40B8-A618-E899203D6C47}"/>
              </a:ext>
            </a:extLst>
          </p:cNvPr>
          <p:cNvSpPr>
            <a:spLocks noGrp="1"/>
          </p:cNvSpPr>
          <p:nvPr>
            <p:ph sz="quarter" idx="13"/>
          </p:nvPr>
        </p:nvSpPr>
        <p:spPr/>
        <p:txBody>
          <a:bodyPr/>
          <a:lstStyle/>
          <a:p>
            <a:pPr marL="457200" indent="-457200">
              <a:buFont typeface="+mj-lt"/>
              <a:buAutoNum type="alphaLcParenR" startAt="5"/>
            </a:pPr>
            <a:r>
              <a:rPr lang="en-US" dirty="0">
                <a:latin typeface="Amasis MT Pro" panose="02040504050005020304" pitchFamily="18" charset="0"/>
              </a:rPr>
              <a:t>Modify </a:t>
            </a:r>
            <a:r>
              <a:rPr lang="en-US" b="1" dirty="0">
                <a:latin typeface="Amasis MT Pro" panose="02040504050005020304" pitchFamily="18" charset="0"/>
              </a:rPr>
              <a:t>Category.java </a:t>
            </a:r>
            <a:r>
              <a:rPr lang="en-US" dirty="0">
                <a:latin typeface="Amasis MT Pro" panose="02040504050005020304" pitchFamily="18" charset="0"/>
              </a:rPr>
              <a:t>to include the </a:t>
            </a:r>
            <a:r>
              <a:rPr lang="en-US" b="1" dirty="0">
                <a:latin typeface="Amasis MT Pro" panose="02040504050005020304" pitchFamily="18" charset="0"/>
              </a:rPr>
              <a:t>@Size </a:t>
            </a:r>
            <a:r>
              <a:rPr lang="en-US" dirty="0">
                <a:latin typeface="Amasis MT Pro" panose="02040504050005020304" pitchFamily="18" charset="0"/>
              </a:rPr>
              <a:t>annotation as shown</a:t>
            </a:r>
            <a:endParaRPr lang="en-SG" dirty="0">
              <a:latin typeface="Amasis MT Pro" panose="02040504050005020304" pitchFamily="18" charset="0"/>
            </a:endParaRPr>
          </a:p>
        </p:txBody>
      </p:sp>
      <p:pic>
        <p:nvPicPr>
          <p:cNvPr id="6" name="Picture 5">
            <a:extLst>
              <a:ext uri="{FF2B5EF4-FFF2-40B4-BE49-F238E27FC236}">
                <a16:creationId xmlns:a16="http://schemas.microsoft.com/office/drawing/2014/main" id="{ADF0A409-F1C7-4B40-A9CB-6ABD4D8A77A9}"/>
              </a:ext>
            </a:extLst>
          </p:cNvPr>
          <p:cNvPicPr>
            <a:picLocks noChangeAspect="1"/>
          </p:cNvPicPr>
          <p:nvPr/>
        </p:nvPicPr>
        <p:blipFill>
          <a:blip r:embed="rId2"/>
          <a:stretch>
            <a:fillRect/>
          </a:stretch>
        </p:blipFill>
        <p:spPr>
          <a:xfrm>
            <a:off x="674788" y="2899297"/>
            <a:ext cx="6795436" cy="2510903"/>
          </a:xfrm>
          <a:prstGeom prst="rect">
            <a:avLst/>
          </a:prstGeom>
          <a:ln>
            <a:solidFill>
              <a:schemeClr val="tx1"/>
            </a:solidFill>
          </a:ln>
        </p:spPr>
      </p:pic>
    </p:spTree>
    <p:extLst>
      <p:ext uri="{BB962C8B-B14F-4D97-AF65-F5344CB8AC3E}">
        <p14:creationId xmlns:p14="http://schemas.microsoft.com/office/powerpoint/2010/main" val="223127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8FA0E1-C318-470E-839E-6A7407D2DE7B}"/>
              </a:ext>
            </a:extLst>
          </p:cNvPr>
          <p:cNvSpPr>
            <a:spLocks noGrp="1"/>
          </p:cNvSpPr>
          <p:nvPr>
            <p:ph type="sldNum" sz="quarter" idx="12"/>
          </p:nvPr>
        </p:nvSpPr>
        <p:spPr/>
        <p:txBody>
          <a:bodyPr/>
          <a:lstStyle/>
          <a:p>
            <a:fld id="{6767FADE-2612-3649-B495-F644A23F288B}" type="slidenum">
              <a:rPr lang="en-US" smtClean="0"/>
              <a:pPr/>
              <a:t>76</a:t>
            </a:fld>
            <a:endParaRPr lang="en-US"/>
          </a:p>
        </p:txBody>
      </p:sp>
      <p:sp>
        <p:nvSpPr>
          <p:cNvPr id="3" name="Title 2">
            <a:extLst>
              <a:ext uri="{FF2B5EF4-FFF2-40B4-BE49-F238E27FC236}">
                <a16:creationId xmlns:a16="http://schemas.microsoft.com/office/drawing/2014/main" id="{72FD54E2-22FE-495A-B7BA-952C5B4CB02C}"/>
              </a:ext>
            </a:extLst>
          </p:cNvPr>
          <p:cNvSpPr>
            <a:spLocks noGrp="1"/>
          </p:cNvSpPr>
          <p:nvPr>
            <p:ph type="title"/>
          </p:nvPr>
        </p:nvSpPr>
        <p:spPr>
          <a:xfrm>
            <a:off x="665610" y="260714"/>
            <a:ext cx="7787274" cy="1187086"/>
          </a:xfrm>
        </p:spPr>
        <p:txBody>
          <a:bodyPr>
            <a:normAutofit/>
          </a:bodyPr>
          <a:lstStyle/>
          <a:p>
            <a:r>
              <a:rPr lang="en-US" dirty="0">
                <a:solidFill>
                  <a:schemeClr val="tx1"/>
                </a:solidFill>
                <a:latin typeface="Amasis MT Pro Black" panose="02040A04050005020304" pitchFamily="18" charset="0"/>
              </a:rPr>
              <a:t>Exercise 9 – Multiple constraints</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300510F8-3458-49EE-A6D9-FD62A5F58497}"/>
              </a:ext>
            </a:extLst>
          </p:cNvPr>
          <p:cNvSpPr>
            <a:spLocks noGrp="1"/>
          </p:cNvSpPr>
          <p:nvPr>
            <p:ph sz="quarter" idx="13"/>
          </p:nvPr>
        </p:nvSpPr>
        <p:spPr>
          <a:xfrm>
            <a:off x="665163" y="1651000"/>
            <a:ext cx="7553804" cy="4292600"/>
          </a:xfrm>
        </p:spPr>
        <p:txBody>
          <a:bodyPr/>
          <a:lstStyle/>
          <a:p>
            <a:pPr marL="457200" indent="-457200">
              <a:buFont typeface="+mj-lt"/>
              <a:buAutoNum type="alphaLcParenR" startAt="6"/>
            </a:pPr>
            <a:r>
              <a:rPr lang="en-US" dirty="0">
                <a:latin typeface="Amasis MT Pro" panose="02040504050005020304" pitchFamily="18" charset="0"/>
              </a:rPr>
              <a:t>With JavaScript switched on, try adding a new category again with:</a:t>
            </a:r>
          </a:p>
          <a:p>
            <a:pPr lvl="1"/>
            <a:r>
              <a:rPr lang="en-US" dirty="0">
                <a:latin typeface="Amasis MT Pro" panose="02040504050005020304" pitchFamily="18" charset="0"/>
              </a:rPr>
              <a:t>Empty input</a:t>
            </a:r>
          </a:p>
          <a:p>
            <a:pPr lvl="1"/>
            <a:r>
              <a:rPr lang="en-US" dirty="0">
                <a:latin typeface="Amasis MT Pro" panose="02040504050005020304" pitchFamily="18" charset="0"/>
              </a:rPr>
              <a:t>1 character input</a:t>
            </a:r>
          </a:p>
          <a:p>
            <a:pPr lvl="1"/>
            <a:r>
              <a:rPr lang="en-US" dirty="0">
                <a:latin typeface="Amasis MT Pro" panose="02040504050005020304" pitchFamily="18" charset="0"/>
              </a:rPr>
              <a:t>2 character input</a:t>
            </a:r>
          </a:p>
          <a:p>
            <a:pPr lvl="1"/>
            <a:r>
              <a:rPr lang="en-US" dirty="0">
                <a:latin typeface="Amasis MT Pro" panose="02040504050005020304" pitchFamily="18" charset="0"/>
              </a:rPr>
              <a:t>3 character input</a:t>
            </a:r>
          </a:p>
          <a:p>
            <a:pPr lvl="1"/>
            <a:r>
              <a:rPr lang="en-US" dirty="0">
                <a:latin typeface="Amasis MT Pro" panose="02040504050005020304" pitchFamily="18" charset="0"/>
              </a:rPr>
              <a:t>5 character input</a:t>
            </a:r>
          </a:p>
          <a:p>
            <a:pPr lvl="1"/>
            <a:r>
              <a:rPr lang="en-US" dirty="0">
                <a:latin typeface="Amasis MT Pro" panose="02040504050005020304" pitchFamily="18" charset="0"/>
              </a:rPr>
              <a:t>10 character input</a:t>
            </a:r>
          </a:p>
          <a:p>
            <a:pPr lvl="1"/>
            <a:r>
              <a:rPr lang="en-US" dirty="0">
                <a:latin typeface="Amasis MT Pro" panose="02040504050005020304" pitchFamily="18" charset="0"/>
              </a:rPr>
              <a:t>11 character input</a:t>
            </a:r>
          </a:p>
          <a:p>
            <a:pPr marL="914400" lvl="1" indent="-457200">
              <a:buFont typeface="+mj-lt"/>
              <a:buAutoNum type="alphaLcParenR" startAt="6"/>
            </a:pPr>
            <a:endParaRPr lang="en-US" dirty="0">
              <a:latin typeface="Amasis MT Pro" panose="02040504050005020304" pitchFamily="18" charset="0"/>
            </a:endParaRPr>
          </a:p>
          <a:p>
            <a:pPr marL="457200" indent="-457200">
              <a:buFont typeface="+mj-lt"/>
              <a:buAutoNum type="alphaLcParenR" startAt="6"/>
            </a:pPr>
            <a:r>
              <a:rPr lang="en-US" dirty="0">
                <a:latin typeface="Amasis MT Pro" panose="02040504050005020304" pitchFamily="18" charset="0"/>
              </a:rPr>
              <a:t>Repeat the test with JavaScript switched off</a:t>
            </a:r>
          </a:p>
        </p:txBody>
      </p:sp>
    </p:spTree>
    <p:extLst>
      <p:ext uri="{BB962C8B-B14F-4D97-AF65-F5344CB8AC3E}">
        <p14:creationId xmlns:p14="http://schemas.microsoft.com/office/powerpoint/2010/main" val="256880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9815C-7767-43E2-AAD3-09A2E7CADA0C}"/>
              </a:ext>
            </a:extLst>
          </p:cNvPr>
          <p:cNvPicPr>
            <a:picLocks noChangeAspect="1"/>
          </p:cNvPicPr>
          <p:nvPr/>
        </p:nvPicPr>
        <p:blipFill>
          <a:blip r:embed="rId2"/>
          <a:stretch>
            <a:fillRect/>
          </a:stretch>
        </p:blipFill>
        <p:spPr>
          <a:xfrm>
            <a:off x="0" y="3176258"/>
            <a:ext cx="9144000" cy="1910687"/>
          </a:xfrm>
          <a:prstGeom prst="rect">
            <a:avLst/>
          </a:prstGeom>
        </p:spPr>
      </p:pic>
      <p:sp>
        <p:nvSpPr>
          <p:cNvPr id="2" name="Slide Number Placeholder 1">
            <a:extLst>
              <a:ext uri="{FF2B5EF4-FFF2-40B4-BE49-F238E27FC236}">
                <a16:creationId xmlns:a16="http://schemas.microsoft.com/office/drawing/2014/main" id="{DE4E9AE7-9676-475C-8392-1431A58C6E6D}"/>
              </a:ext>
            </a:extLst>
          </p:cNvPr>
          <p:cNvSpPr>
            <a:spLocks noGrp="1"/>
          </p:cNvSpPr>
          <p:nvPr>
            <p:ph type="sldNum" sz="quarter" idx="12"/>
          </p:nvPr>
        </p:nvSpPr>
        <p:spPr/>
        <p:txBody>
          <a:bodyPr/>
          <a:lstStyle/>
          <a:p>
            <a:fld id="{6767FADE-2612-3649-B495-F644A23F288B}" type="slidenum">
              <a:rPr lang="en-US" smtClean="0"/>
              <a:pPr/>
              <a:t>77</a:t>
            </a:fld>
            <a:endParaRPr lang="en-US"/>
          </a:p>
        </p:txBody>
      </p:sp>
      <p:sp>
        <p:nvSpPr>
          <p:cNvPr id="3" name="Title 2">
            <a:extLst>
              <a:ext uri="{FF2B5EF4-FFF2-40B4-BE49-F238E27FC236}">
                <a16:creationId xmlns:a16="http://schemas.microsoft.com/office/drawing/2014/main" id="{5F6FBBF3-6A13-49FF-AC81-C8BB90A17F49}"/>
              </a:ext>
            </a:extLst>
          </p:cNvPr>
          <p:cNvSpPr>
            <a:spLocks noGrp="1"/>
          </p:cNvSpPr>
          <p:nvPr>
            <p:ph type="title"/>
          </p:nvPr>
        </p:nvSpPr>
        <p:spPr/>
        <p:txBody>
          <a:bodyPr/>
          <a:lstStyle/>
          <a:p>
            <a:r>
              <a:rPr lang="en-US" dirty="0">
                <a:solidFill>
                  <a:schemeClr val="tx1"/>
                </a:solidFill>
                <a:latin typeface="Amasis MT Pro Black" panose="02040A04050005020304" pitchFamily="18" charset="0"/>
              </a:rPr>
              <a:t>How it works</a:t>
            </a:r>
            <a:endParaRPr lang="en-SG" dirty="0">
              <a:solidFill>
                <a:schemeClr val="tx1"/>
              </a:solidFill>
              <a:latin typeface="Amasis MT Pro Black" panose="02040A04050005020304" pitchFamily="18" charset="0"/>
            </a:endParaRPr>
          </a:p>
        </p:txBody>
      </p:sp>
      <p:sp>
        <p:nvSpPr>
          <p:cNvPr id="7" name="TextBox 6">
            <a:extLst>
              <a:ext uri="{FF2B5EF4-FFF2-40B4-BE49-F238E27FC236}">
                <a16:creationId xmlns:a16="http://schemas.microsoft.com/office/drawing/2014/main" id="{B452C03A-8596-4BA5-82D6-97A86C632ADD}"/>
              </a:ext>
            </a:extLst>
          </p:cNvPr>
          <p:cNvSpPr txBox="1"/>
          <p:nvPr/>
        </p:nvSpPr>
        <p:spPr>
          <a:xfrm>
            <a:off x="980501" y="5552501"/>
            <a:ext cx="7006918" cy="523220"/>
          </a:xfrm>
          <a:prstGeom prst="rect">
            <a:avLst/>
          </a:prstGeom>
          <a:noFill/>
        </p:spPr>
        <p:txBody>
          <a:bodyPr wrap="none" rtlCol="0">
            <a:spAutoFit/>
          </a:bodyPr>
          <a:lstStyle/>
          <a:p>
            <a:r>
              <a:rPr lang="en-SG" sz="1400" dirty="0"/>
              <a:t>Other constraints that can be applied: </a:t>
            </a:r>
          </a:p>
          <a:p>
            <a:r>
              <a:rPr lang="en-SG" sz="1400" dirty="0">
                <a:hlinkClick r:id="rId3"/>
              </a:rPr>
              <a:t>https://developer.mozilla.org/en-US/docs/Web/Guide/HTML/Constraint_validation</a:t>
            </a:r>
            <a:r>
              <a:rPr lang="en-SG" sz="1400" dirty="0"/>
              <a:t> </a:t>
            </a:r>
          </a:p>
        </p:txBody>
      </p:sp>
      <p:pic>
        <p:nvPicPr>
          <p:cNvPr id="8" name="Picture 7">
            <a:extLst>
              <a:ext uri="{FF2B5EF4-FFF2-40B4-BE49-F238E27FC236}">
                <a16:creationId xmlns:a16="http://schemas.microsoft.com/office/drawing/2014/main" id="{50BCC98B-2EE5-4205-A1C5-FCE59261ECE4}"/>
              </a:ext>
            </a:extLst>
          </p:cNvPr>
          <p:cNvPicPr>
            <a:picLocks noChangeAspect="1"/>
          </p:cNvPicPr>
          <p:nvPr/>
        </p:nvPicPr>
        <p:blipFill>
          <a:blip r:embed="rId4"/>
          <a:stretch>
            <a:fillRect/>
          </a:stretch>
        </p:blipFill>
        <p:spPr>
          <a:xfrm>
            <a:off x="4870574" y="620231"/>
            <a:ext cx="3936877" cy="2737359"/>
          </a:xfrm>
          <a:prstGeom prst="rect">
            <a:avLst/>
          </a:prstGeom>
          <a:ln>
            <a:solidFill>
              <a:schemeClr val="tx1"/>
            </a:solidFill>
          </a:ln>
        </p:spPr>
      </p:pic>
      <p:sp>
        <p:nvSpPr>
          <p:cNvPr id="9" name="Rectangle 8">
            <a:extLst>
              <a:ext uri="{FF2B5EF4-FFF2-40B4-BE49-F238E27FC236}">
                <a16:creationId xmlns:a16="http://schemas.microsoft.com/office/drawing/2014/main" id="{B1F0C59D-C401-4335-A3E3-AB58BE385A94}"/>
              </a:ext>
            </a:extLst>
          </p:cNvPr>
          <p:cNvSpPr/>
          <p:nvPr/>
        </p:nvSpPr>
        <p:spPr>
          <a:xfrm>
            <a:off x="5679936" y="1381755"/>
            <a:ext cx="2717278" cy="1284443"/>
          </a:xfrm>
          <a:prstGeom prst="rect">
            <a:avLst/>
          </a:prstGeom>
          <a:noFill/>
          <a:ln>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A7B6575-2E9B-4D8A-A85B-5B260A7ABA0E}"/>
              </a:ext>
            </a:extLst>
          </p:cNvPr>
          <p:cNvSpPr txBox="1"/>
          <p:nvPr/>
        </p:nvSpPr>
        <p:spPr>
          <a:xfrm>
            <a:off x="5313660" y="5043443"/>
            <a:ext cx="3598818" cy="769441"/>
          </a:xfrm>
          <a:prstGeom prst="rect">
            <a:avLst/>
          </a:prstGeom>
          <a:solidFill>
            <a:schemeClr val="bg1"/>
          </a:solidFill>
          <a:ln>
            <a:solidFill>
              <a:srgbClr val="FF3300"/>
            </a:solidFill>
          </a:ln>
        </p:spPr>
        <p:txBody>
          <a:bodyPr wrap="square" rtlCol="0">
            <a:spAutoFit/>
          </a:bodyPr>
          <a:lstStyle/>
          <a:p>
            <a:r>
              <a:rPr lang="en-US" sz="1100" dirty="0"/>
              <a:t>1. Observe that we have 2 constraints here:</a:t>
            </a:r>
          </a:p>
          <a:p>
            <a:pPr marL="171450" indent="-171450">
              <a:buFontTx/>
              <a:buChar char="-"/>
            </a:pPr>
            <a:r>
              <a:rPr lang="en-US" sz="1100" dirty="0"/>
              <a:t>No empty input allowed(required)</a:t>
            </a:r>
          </a:p>
          <a:p>
            <a:pPr marL="171450" indent="-171450">
              <a:buFontTx/>
              <a:buChar char="-"/>
            </a:pPr>
            <a:r>
              <a:rPr lang="en-US" sz="1100" dirty="0"/>
              <a:t>Input must be at least 3 characters and at most 10 characters long</a:t>
            </a:r>
          </a:p>
        </p:txBody>
      </p:sp>
      <p:sp>
        <p:nvSpPr>
          <p:cNvPr id="13" name="TextBox 12">
            <a:extLst>
              <a:ext uri="{FF2B5EF4-FFF2-40B4-BE49-F238E27FC236}">
                <a16:creationId xmlns:a16="http://schemas.microsoft.com/office/drawing/2014/main" id="{564205BC-DCBE-4157-ACB9-0D9D8CD9113A}"/>
              </a:ext>
            </a:extLst>
          </p:cNvPr>
          <p:cNvSpPr txBox="1"/>
          <p:nvPr/>
        </p:nvSpPr>
        <p:spPr>
          <a:xfrm>
            <a:off x="500371" y="1276678"/>
            <a:ext cx="3936876" cy="1446550"/>
          </a:xfrm>
          <a:prstGeom prst="rect">
            <a:avLst/>
          </a:prstGeom>
          <a:solidFill>
            <a:schemeClr val="bg1"/>
          </a:solidFill>
          <a:ln>
            <a:solidFill>
              <a:srgbClr val="FF3300"/>
            </a:solidFill>
          </a:ln>
        </p:spPr>
        <p:txBody>
          <a:bodyPr wrap="square" rtlCol="0">
            <a:spAutoFit/>
          </a:bodyPr>
          <a:lstStyle/>
          <a:p>
            <a:r>
              <a:rPr lang="en-US" sz="1100" dirty="0"/>
              <a:t>2. H</a:t>
            </a:r>
            <a:r>
              <a:rPr lang="en-SG" sz="1100" dirty="0" err="1"/>
              <a:t>owever</a:t>
            </a:r>
            <a:r>
              <a:rPr lang="en-SG" sz="1100" dirty="0"/>
              <a:t> there is no change to the JavaScript code we had when writing the first constraint.</a:t>
            </a:r>
          </a:p>
          <a:p>
            <a:endParaRPr lang="en-US" sz="1100" dirty="0"/>
          </a:p>
          <a:p>
            <a:r>
              <a:rPr lang="en-US" sz="1100" dirty="0"/>
              <a:t>The </a:t>
            </a:r>
            <a:r>
              <a:rPr lang="en-US" sz="1100" b="1" dirty="0" err="1"/>
              <a:t>checkValidity</a:t>
            </a:r>
            <a:r>
              <a:rPr lang="en-US" sz="1100" dirty="0"/>
              <a:t> method checks whether the form has any constraints and whether it satisfies them. If any constraint fails, the form will not be allowed to continue to submit and the div with the “</a:t>
            </a:r>
            <a:r>
              <a:rPr lang="en-US" sz="1100" b="1" dirty="0"/>
              <a:t>invalid-feedback</a:t>
            </a:r>
            <a:r>
              <a:rPr lang="en-US" sz="1100" dirty="0"/>
              <a:t>” class will be displayed.</a:t>
            </a:r>
          </a:p>
        </p:txBody>
      </p:sp>
      <p:sp>
        <p:nvSpPr>
          <p:cNvPr id="14" name="Rectangle 13">
            <a:extLst>
              <a:ext uri="{FF2B5EF4-FFF2-40B4-BE49-F238E27FC236}">
                <a16:creationId xmlns:a16="http://schemas.microsoft.com/office/drawing/2014/main" id="{0877593B-A891-49CA-BC51-770CA58CB03E}"/>
              </a:ext>
            </a:extLst>
          </p:cNvPr>
          <p:cNvSpPr/>
          <p:nvPr/>
        </p:nvSpPr>
        <p:spPr>
          <a:xfrm>
            <a:off x="6378925" y="3818479"/>
            <a:ext cx="2633645" cy="20174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919E0C7F-3ADC-4BF5-9D91-CECE3C607133}"/>
              </a:ext>
            </a:extLst>
          </p:cNvPr>
          <p:cNvSpPr/>
          <p:nvPr/>
        </p:nvSpPr>
        <p:spPr>
          <a:xfrm>
            <a:off x="7318188" y="1579641"/>
            <a:ext cx="1007665" cy="143281"/>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71B70D5B-FB4A-434F-B7A0-E5574499DF89}"/>
              </a:ext>
            </a:extLst>
          </p:cNvPr>
          <p:cNvSpPr/>
          <p:nvPr/>
        </p:nvSpPr>
        <p:spPr>
          <a:xfrm>
            <a:off x="841945" y="3183437"/>
            <a:ext cx="1435440" cy="143281"/>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3CFCCC3A-30B9-4162-8C88-82F85E7FBF45}"/>
              </a:ext>
            </a:extLst>
          </p:cNvPr>
          <p:cNvSpPr/>
          <p:nvPr/>
        </p:nvSpPr>
        <p:spPr>
          <a:xfrm>
            <a:off x="6734804" y="1809550"/>
            <a:ext cx="513019" cy="124490"/>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5ACD075-D273-47E8-BBED-4971A64A5063}"/>
              </a:ext>
            </a:extLst>
          </p:cNvPr>
          <p:cNvSpPr/>
          <p:nvPr/>
        </p:nvSpPr>
        <p:spPr>
          <a:xfrm>
            <a:off x="1468193" y="3970970"/>
            <a:ext cx="1296884" cy="16857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DBF56333-D18E-48D5-82CF-C53463DFB02F}"/>
              </a:ext>
            </a:extLst>
          </p:cNvPr>
          <p:cNvCxnSpPr>
            <a:cxnSpLocks/>
            <a:endCxn id="14" idx="2"/>
          </p:cNvCxnSpPr>
          <p:nvPr/>
        </p:nvCxnSpPr>
        <p:spPr>
          <a:xfrm flipV="1">
            <a:off x="7318188" y="4020222"/>
            <a:ext cx="377560" cy="9670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826702E-2837-46DE-80FE-88A344FF352F}"/>
              </a:ext>
            </a:extLst>
          </p:cNvPr>
          <p:cNvCxnSpPr>
            <a:cxnSpLocks/>
            <a:stCxn id="13" idx="3"/>
            <a:endCxn id="9" idx="1"/>
          </p:cNvCxnSpPr>
          <p:nvPr/>
        </p:nvCxnSpPr>
        <p:spPr>
          <a:xfrm>
            <a:off x="4437247" y="1999953"/>
            <a:ext cx="1242689" cy="240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89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52B949-50A4-45E3-B77B-17FEBD2976A7}"/>
              </a:ext>
            </a:extLst>
          </p:cNvPr>
          <p:cNvSpPr>
            <a:spLocks noGrp="1"/>
          </p:cNvSpPr>
          <p:nvPr>
            <p:ph type="sldNum" sz="quarter" idx="12"/>
          </p:nvPr>
        </p:nvSpPr>
        <p:spPr/>
        <p:txBody>
          <a:bodyPr/>
          <a:lstStyle/>
          <a:p>
            <a:fld id="{6767FADE-2612-3649-B495-F644A23F288B}" type="slidenum">
              <a:rPr lang="en-US" smtClean="0"/>
              <a:pPr/>
              <a:t>78</a:t>
            </a:fld>
            <a:endParaRPr lang="en-US"/>
          </a:p>
        </p:txBody>
      </p:sp>
      <p:sp>
        <p:nvSpPr>
          <p:cNvPr id="3" name="Title 2">
            <a:extLst>
              <a:ext uri="{FF2B5EF4-FFF2-40B4-BE49-F238E27FC236}">
                <a16:creationId xmlns:a16="http://schemas.microsoft.com/office/drawing/2014/main" id="{67F942CB-FD22-43FB-9CC2-F59A4A720CAA}"/>
              </a:ext>
            </a:extLst>
          </p:cNvPr>
          <p:cNvSpPr>
            <a:spLocks noGrp="1"/>
          </p:cNvSpPr>
          <p:nvPr>
            <p:ph type="title"/>
          </p:nvPr>
        </p:nvSpPr>
        <p:spPr>
          <a:xfrm>
            <a:off x="665610" y="260714"/>
            <a:ext cx="7476678" cy="1091568"/>
          </a:xfrm>
        </p:spPr>
        <p:txBody>
          <a:bodyPr>
            <a:normAutofit/>
          </a:bodyPr>
          <a:lstStyle/>
          <a:p>
            <a:r>
              <a:rPr lang="en-US" dirty="0">
                <a:solidFill>
                  <a:schemeClr val="tx1"/>
                </a:solidFill>
                <a:latin typeface="Amasis MT Pro Black" panose="02040A04050005020304" pitchFamily="18" charset="0"/>
              </a:rPr>
              <a:t>Exercise 10 – Front-end vs Back-end Validation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AA0612F-15A2-402A-BC95-B782568CF12C}"/>
              </a:ext>
            </a:extLst>
          </p:cNvPr>
          <p:cNvSpPr>
            <a:spLocks noGrp="1"/>
          </p:cNvSpPr>
          <p:nvPr>
            <p:ph sz="quarter" idx="13"/>
          </p:nvPr>
        </p:nvSpPr>
        <p:spPr/>
        <p:txBody>
          <a:bodyPr/>
          <a:lstStyle/>
          <a:p>
            <a:pPr marL="514350" indent="-457200">
              <a:buFont typeface="+mj-lt"/>
              <a:buAutoNum type="alphaLcParenR"/>
            </a:pPr>
            <a:r>
              <a:rPr lang="en-US" dirty="0">
                <a:latin typeface="Amasis MT Pro" panose="02040504050005020304" pitchFamily="18" charset="0"/>
              </a:rPr>
              <a:t>If JavaScript is turned on, will the error message from Bootstrap or </a:t>
            </a:r>
            <a:r>
              <a:rPr lang="en-US" dirty="0" err="1">
                <a:latin typeface="Amasis MT Pro" panose="02040504050005020304" pitchFamily="18" charset="0"/>
              </a:rPr>
              <a:t>Thymeleaf</a:t>
            </a:r>
            <a:r>
              <a:rPr lang="en-US" dirty="0">
                <a:latin typeface="Amasis MT Pro" panose="02040504050005020304" pitchFamily="18" charset="0"/>
              </a:rPr>
              <a:t> be shown?</a:t>
            </a:r>
          </a:p>
          <a:p>
            <a:pPr marL="514350" indent="-457200">
              <a:buFont typeface="+mj-lt"/>
              <a:buAutoNum type="alphaLcParenR"/>
            </a:pPr>
            <a:endParaRPr lang="en-US" dirty="0">
              <a:latin typeface="Amasis MT Pro" panose="02040504050005020304" pitchFamily="18" charset="0"/>
            </a:endParaRPr>
          </a:p>
          <a:p>
            <a:pPr marL="514350" indent="-457200">
              <a:buFont typeface="+mj-lt"/>
              <a:buAutoNum type="alphaLcParenR"/>
            </a:pPr>
            <a:endParaRPr lang="en-US" dirty="0">
              <a:latin typeface="Amasis MT Pro" panose="02040504050005020304" pitchFamily="18" charset="0"/>
            </a:endParaRPr>
          </a:p>
          <a:p>
            <a:pPr marL="514350" indent="-457200">
              <a:buFont typeface="+mj-lt"/>
              <a:buAutoNum type="alphaLcParenR"/>
            </a:pPr>
            <a:endParaRPr lang="en-US" dirty="0">
              <a:latin typeface="Amasis MT Pro" panose="02040504050005020304" pitchFamily="18" charset="0"/>
            </a:endParaRPr>
          </a:p>
          <a:p>
            <a:pPr marL="514350" indent="-457200">
              <a:buFont typeface="+mj-lt"/>
              <a:buAutoNum type="alphaLcParenR"/>
            </a:pPr>
            <a:r>
              <a:rPr lang="en-US" dirty="0">
                <a:latin typeface="Amasis MT Pro" panose="02040504050005020304" pitchFamily="18" charset="0"/>
              </a:rPr>
              <a:t>Why do we need to have back-end or server-side validation?</a:t>
            </a:r>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3FEC80B8-F0FD-417B-A808-1C95BA347F31}"/>
              </a:ext>
            </a:extLst>
          </p:cNvPr>
          <p:cNvPicPr>
            <a:picLocks noChangeAspect="1"/>
          </p:cNvPicPr>
          <p:nvPr/>
        </p:nvPicPr>
        <p:blipFill>
          <a:blip r:embed="rId3"/>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974302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52B949-50A4-45E3-B77B-17FEBD2976A7}"/>
              </a:ext>
            </a:extLst>
          </p:cNvPr>
          <p:cNvSpPr>
            <a:spLocks noGrp="1"/>
          </p:cNvSpPr>
          <p:nvPr>
            <p:ph type="sldNum" sz="quarter" idx="12"/>
          </p:nvPr>
        </p:nvSpPr>
        <p:spPr/>
        <p:txBody>
          <a:bodyPr/>
          <a:lstStyle/>
          <a:p>
            <a:fld id="{6767FADE-2612-3649-B495-F644A23F288B}" type="slidenum">
              <a:rPr lang="en-US" smtClean="0"/>
              <a:pPr/>
              <a:t>79</a:t>
            </a:fld>
            <a:endParaRPr lang="en-US"/>
          </a:p>
        </p:txBody>
      </p:sp>
      <p:sp>
        <p:nvSpPr>
          <p:cNvPr id="3" name="Title 2">
            <a:extLst>
              <a:ext uri="{FF2B5EF4-FFF2-40B4-BE49-F238E27FC236}">
                <a16:creationId xmlns:a16="http://schemas.microsoft.com/office/drawing/2014/main" id="{67F942CB-FD22-43FB-9CC2-F59A4A720CAA}"/>
              </a:ext>
            </a:extLst>
          </p:cNvPr>
          <p:cNvSpPr>
            <a:spLocks noGrp="1"/>
          </p:cNvSpPr>
          <p:nvPr>
            <p:ph type="title"/>
          </p:nvPr>
        </p:nvSpPr>
        <p:spPr>
          <a:xfrm>
            <a:off x="665609" y="260714"/>
            <a:ext cx="7234381" cy="1091568"/>
          </a:xfrm>
        </p:spPr>
        <p:txBody>
          <a:bodyPr>
            <a:normAutofit/>
          </a:bodyPr>
          <a:lstStyle/>
          <a:p>
            <a:r>
              <a:rPr lang="en-US" dirty="0">
                <a:solidFill>
                  <a:schemeClr val="tx1"/>
                </a:solidFill>
                <a:latin typeface="Amasis MT Pro Black" panose="02040A04050005020304" pitchFamily="18" charset="0"/>
              </a:rPr>
              <a:t>Exercise 10 – Front-end vs Back-end Validation </a:t>
            </a:r>
            <a:endParaRPr lang="en-SG" dirty="0">
              <a:solidFill>
                <a:schemeClr val="tx1"/>
              </a:solidFill>
              <a:latin typeface="Amasis MT Pro Black" panose="02040A04050005020304" pitchFamily="18" charset="0"/>
            </a:endParaRPr>
          </a:p>
        </p:txBody>
      </p:sp>
      <p:sp>
        <p:nvSpPr>
          <p:cNvPr id="4" name="Content Placeholder 3">
            <a:extLst>
              <a:ext uri="{FF2B5EF4-FFF2-40B4-BE49-F238E27FC236}">
                <a16:creationId xmlns:a16="http://schemas.microsoft.com/office/drawing/2014/main" id="{0AA0612F-15A2-402A-BC95-B782568CF12C}"/>
              </a:ext>
            </a:extLst>
          </p:cNvPr>
          <p:cNvSpPr>
            <a:spLocks noGrp="1"/>
          </p:cNvSpPr>
          <p:nvPr>
            <p:ph sz="quarter" idx="13"/>
          </p:nvPr>
        </p:nvSpPr>
        <p:spPr/>
        <p:txBody>
          <a:bodyPr/>
          <a:lstStyle/>
          <a:p>
            <a:pPr marL="514350" indent="-457200">
              <a:buFont typeface="+mj-lt"/>
              <a:buAutoNum type="alphaLcParenR"/>
            </a:pPr>
            <a:r>
              <a:rPr lang="en-US" dirty="0">
                <a:latin typeface="Amasis MT Pro" panose="02040504050005020304" pitchFamily="18" charset="0"/>
              </a:rPr>
              <a:t>If JavaScript is turned on, will the error message from Bootstrap or </a:t>
            </a:r>
            <a:r>
              <a:rPr lang="en-US" dirty="0" err="1">
                <a:latin typeface="Amasis MT Pro" panose="02040504050005020304" pitchFamily="18" charset="0"/>
              </a:rPr>
              <a:t>Thymeleaf</a:t>
            </a:r>
            <a:r>
              <a:rPr lang="en-US" dirty="0">
                <a:latin typeface="Amasis MT Pro" panose="02040504050005020304" pitchFamily="18" charset="0"/>
              </a:rPr>
              <a:t> be shown?</a:t>
            </a:r>
          </a:p>
          <a:p>
            <a:pPr lvl="1"/>
            <a:r>
              <a:rPr lang="en-US" dirty="0">
                <a:solidFill>
                  <a:srgbClr val="0070C0"/>
                </a:solidFill>
                <a:latin typeface="Amasis MT Pro" panose="02040504050005020304" pitchFamily="18" charset="0"/>
              </a:rPr>
              <a:t>The error from Bootstrap will be shown first. Unless there is a mismatch in the validation between the front-end and back-end, then </a:t>
            </a:r>
            <a:r>
              <a:rPr lang="en-US" dirty="0" err="1">
                <a:solidFill>
                  <a:srgbClr val="0070C0"/>
                </a:solidFill>
                <a:latin typeface="Amasis MT Pro" panose="02040504050005020304" pitchFamily="18" charset="0"/>
              </a:rPr>
              <a:t>Thymeleaf</a:t>
            </a:r>
            <a:r>
              <a:rPr lang="en-US" dirty="0">
                <a:solidFill>
                  <a:srgbClr val="0070C0"/>
                </a:solidFill>
                <a:latin typeface="Amasis MT Pro" panose="02040504050005020304" pitchFamily="18" charset="0"/>
              </a:rPr>
              <a:t> will display the error not validated by the front-end validation.</a:t>
            </a:r>
          </a:p>
          <a:p>
            <a:pPr lvl="1"/>
            <a:endParaRPr lang="en-US" dirty="0">
              <a:latin typeface="Amasis MT Pro" panose="02040504050005020304" pitchFamily="18" charset="0"/>
            </a:endParaRPr>
          </a:p>
          <a:p>
            <a:pPr marL="514350" indent="-457200">
              <a:buFont typeface="+mj-lt"/>
              <a:buAutoNum type="alphaLcParenR"/>
            </a:pPr>
            <a:r>
              <a:rPr lang="en-US" dirty="0">
                <a:latin typeface="Amasis MT Pro" panose="02040504050005020304" pitchFamily="18" charset="0"/>
              </a:rPr>
              <a:t>Why do we need to have back-end or server-side validation?</a:t>
            </a:r>
          </a:p>
          <a:p>
            <a:pPr lvl="1"/>
            <a:r>
              <a:rPr lang="en-US" dirty="0">
                <a:solidFill>
                  <a:srgbClr val="0070C0"/>
                </a:solidFill>
                <a:latin typeface="Amasis MT Pro" panose="02040504050005020304" pitchFamily="18" charset="0"/>
              </a:rPr>
              <a:t>Back-end validation will prevent invalid input from being entered into the database even if front-end validation is turned off. </a:t>
            </a:r>
          </a:p>
          <a:p>
            <a:pPr lvl="1"/>
            <a:endParaRPr lang="en-SG" dirty="0">
              <a:latin typeface="Amasis MT Pro" panose="02040504050005020304" pitchFamily="18" charset="0"/>
            </a:endParaRPr>
          </a:p>
        </p:txBody>
      </p:sp>
      <p:pic>
        <p:nvPicPr>
          <p:cNvPr id="5" name="Picture 4">
            <a:extLst>
              <a:ext uri="{FF2B5EF4-FFF2-40B4-BE49-F238E27FC236}">
                <a16:creationId xmlns:a16="http://schemas.microsoft.com/office/drawing/2014/main" id="{B9E9839F-0C94-4C6F-9D00-B39F883ECDCD}"/>
              </a:ext>
            </a:extLst>
          </p:cNvPr>
          <p:cNvPicPr>
            <a:picLocks noChangeAspect="1"/>
          </p:cNvPicPr>
          <p:nvPr/>
        </p:nvPicPr>
        <p:blipFill>
          <a:blip r:embed="rId2"/>
          <a:stretch>
            <a:fillRect/>
          </a:stretch>
        </p:blipFill>
        <p:spPr>
          <a:xfrm>
            <a:off x="7810539" y="224061"/>
            <a:ext cx="1059471" cy="1128221"/>
          </a:xfrm>
          <a:prstGeom prst="rect">
            <a:avLst/>
          </a:prstGeom>
        </p:spPr>
      </p:pic>
    </p:spTree>
    <p:extLst>
      <p:ext uri="{BB962C8B-B14F-4D97-AF65-F5344CB8AC3E}">
        <p14:creationId xmlns:p14="http://schemas.microsoft.com/office/powerpoint/2010/main" val="81246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93EF1-DE2D-442E-B011-C5F23C8D9362}"/>
              </a:ext>
            </a:extLst>
          </p:cNvPr>
          <p:cNvSpPr>
            <a:spLocks noGrp="1"/>
          </p:cNvSpPr>
          <p:nvPr>
            <p:ph type="sldNum" sz="quarter" idx="12"/>
          </p:nvPr>
        </p:nvSpPr>
        <p:spPr/>
        <p:txBody>
          <a:bodyPr/>
          <a:lstStyle/>
          <a:p>
            <a:fld id="{6767FADE-2612-3649-B495-F644A23F288B}" type="slidenum">
              <a:rPr lang="en-US" smtClean="0"/>
              <a:pPr/>
              <a:t>8</a:t>
            </a:fld>
            <a:endParaRPr lang="en-US"/>
          </a:p>
        </p:txBody>
      </p:sp>
      <p:sp>
        <p:nvSpPr>
          <p:cNvPr id="3" name="Title 2">
            <a:extLst>
              <a:ext uri="{FF2B5EF4-FFF2-40B4-BE49-F238E27FC236}">
                <a16:creationId xmlns:a16="http://schemas.microsoft.com/office/drawing/2014/main" id="{5C0A63F4-DBCD-4B95-9FF8-4493DE8D8F5D}"/>
              </a:ext>
            </a:extLst>
          </p:cNvPr>
          <p:cNvSpPr>
            <a:spLocks noGrp="1"/>
          </p:cNvSpPr>
          <p:nvPr>
            <p:ph type="title"/>
          </p:nvPr>
        </p:nvSpPr>
        <p:spPr>
          <a:xfrm>
            <a:off x="236024" y="139066"/>
            <a:ext cx="6211928" cy="604593"/>
          </a:xfrm>
        </p:spPr>
        <p:txBody>
          <a:bodyPr>
            <a:normAutofit fontScale="90000"/>
          </a:bodyPr>
          <a:lstStyle/>
          <a:p>
            <a:r>
              <a:rPr lang="en-US" dirty="0">
                <a:solidFill>
                  <a:schemeClr val="tx1"/>
                </a:solidFill>
                <a:latin typeface="Amasis MT Pro Black" panose="02040A04050005020304" pitchFamily="18" charset="0"/>
              </a:rPr>
              <a:t>RECALL - JPA-Hibernate-MySQL</a:t>
            </a:r>
            <a:endParaRPr lang="en-SG" dirty="0">
              <a:solidFill>
                <a:schemeClr val="tx1"/>
              </a:solidFill>
              <a:latin typeface="Amasis MT Pro Black" panose="02040A04050005020304" pitchFamily="18" charset="0"/>
            </a:endParaRPr>
          </a:p>
        </p:txBody>
      </p:sp>
      <p:grpSp>
        <p:nvGrpSpPr>
          <p:cNvPr id="24" name="Group 23">
            <a:extLst>
              <a:ext uri="{FF2B5EF4-FFF2-40B4-BE49-F238E27FC236}">
                <a16:creationId xmlns:a16="http://schemas.microsoft.com/office/drawing/2014/main" id="{77FB73C1-3BEE-4E00-B224-5354B96C2773}"/>
              </a:ext>
            </a:extLst>
          </p:cNvPr>
          <p:cNvGrpSpPr/>
          <p:nvPr/>
        </p:nvGrpSpPr>
        <p:grpSpPr>
          <a:xfrm>
            <a:off x="328263" y="1571023"/>
            <a:ext cx="7318551" cy="4001631"/>
            <a:chOff x="1032096" y="1629625"/>
            <a:chExt cx="7318551" cy="4001631"/>
          </a:xfrm>
        </p:grpSpPr>
        <p:sp>
          <p:nvSpPr>
            <p:cNvPr id="18" name="Rectangle: Rounded Corners 17">
              <a:extLst>
                <a:ext uri="{FF2B5EF4-FFF2-40B4-BE49-F238E27FC236}">
                  <a16:creationId xmlns:a16="http://schemas.microsoft.com/office/drawing/2014/main" id="{7EEFD9D7-9CFC-4A6B-BB73-341461CEDBF9}"/>
                </a:ext>
              </a:extLst>
            </p:cNvPr>
            <p:cNvSpPr/>
            <p:nvPr/>
          </p:nvSpPr>
          <p:spPr>
            <a:xfrm>
              <a:off x="1032096" y="1629625"/>
              <a:ext cx="5260063" cy="4001631"/>
            </a:xfrm>
            <a:prstGeom prst="roundRect">
              <a:avLst/>
            </a:prstGeom>
            <a:gradFill>
              <a:gsLst>
                <a:gs pos="0">
                  <a:srgbClr val="92D050">
                    <a:alpha val="29000"/>
                  </a:srgbClr>
                </a:gs>
                <a:gs pos="100000">
                  <a:srgbClr val="00B050"/>
                </a:gs>
              </a:gsLs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err="1"/>
                <a:t>Springboot</a:t>
              </a:r>
              <a:r>
                <a:rPr lang="en-US" dirty="0"/>
                <a:t> application</a:t>
              </a:r>
              <a:endParaRPr lang="en-SG" dirty="0"/>
            </a:p>
            <a:p>
              <a:pPr algn="ctr"/>
              <a:endParaRPr lang="en-SG" dirty="0"/>
            </a:p>
          </p:txBody>
        </p:sp>
        <p:sp>
          <p:nvSpPr>
            <p:cNvPr id="19" name="Rectangle: Rounded Corners 18">
              <a:extLst>
                <a:ext uri="{FF2B5EF4-FFF2-40B4-BE49-F238E27FC236}">
                  <a16:creationId xmlns:a16="http://schemas.microsoft.com/office/drawing/2014/main" id="{A8180F6E-54E3-4AF0-AC3D-DF2EC2F5E813}"/>
                </a:ext>
              </a:extLst>
            </p:cNvPr>
            <p:cNvSpPr/>
            <p:nvPr/>
          </p:nvSpPr>
          <p:spPr>
            <a:xfrm>
              <a:off x="2009695" y="2534971"/>
              <a:ext cx="3304865" cy="1163452"/>
            </a:xfrm>
            <a:prstGeom prst="roundRect">
              <a:avLst/>
            </a:prstGeom>
            <a:gradFill>
              <a:gsLst>
                <a:gs pos="0">
                  <a:srgbClr val="00B050"/>
                </a:gs>
                <a:gs pos="100000">
                  <a:srgbClr val="92D05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Spring Data JPA</a:t>
              </a:r>
              <a:endParaRPr lang="en-SG" dirty="0"/>
            </a:p>
          </p:txBody>
        </p:sp>
        <p:sp>
          <p:nvSpPr>
            <p:cNvPr id="20" name="Rectangle: Rounded Corners 19">
              <a:extLst>
                <a:ext uri="{FF2B5EF4-FFF2-40B4-BE49-F238E27FC236}">
                  <a16:creationId xmlns:a16="http://schemas.microsoft.com/office/drawing/2014/main" id="{8EEA6F17-9B2A-4707-AC6D-8E15805E9C73}"/>
                </a:ext>
              </a:extLst>
            </p:cNvPr>
            <p:cNvSpPr/>
            <p:nvPr/>
          </p:nvSpPr>
          <p:spPr>
            <a:xfrm>
              <a:off x="2009695" y="4001726"/>
              <a:ext cx="3304865" cy="1283614"/>
            </a:xfrm>
            <a:prstGeom prst="roundRect">
              <a:avLst/>
            </a:prstGeom>
            <a:gradFill>
              <a:gsLst>
                <a:gs pos="0">
                  <a:schemeClr val="bg2">
                    <a:lumMod val="50000"/>
                  </a:schemeClr>
                </a:gs>
                <a:gs pos="100000">
                  <a:schemeClr val="bg2">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Hibernate ORM Framework</a:t>
              </a:r>
            </a:p>
          </p:txBody>
        </p:sp>
        <p:sp>
          <p:nvSpPr>
            <p:cNvPr id="21" name="Rectangle: Rounded Corners 20">
              <a:extLst>
                <a:ext uri="{FF2B5EF4-FFF2-40B4-BE49-F238E27FC236}">
                  <a16:creationId xmlns:a16="http://schemas.microsoft.com/office/drawing/2014/main" id="{D947A97E-E7C0-48E9-9657-98D267FBD9E0}"/>
                </a:ext>
              </a:extLst>
            </p:cNvPr>
            <p:cNvSpPr/>
            <p:nvPr/>
          </p:nvSpPr>
          <p:spPr>
            <a:xfrm>
              <a:off x="6856826" y="4233823"/>
              <a:ext cx="1493821" cy="819420"/>
            </a:xfrm>
            <a:prstGeom prst="roundRect">
              <a:avLst/>
            </a:prstGeom>
            <a:gradFill>
              <a:gsLst>
                <a:gs pos="0">
                  <a:schemeClr val="tx2">
                    <a:lumMod val="60000"/>
                    <a:lumOff val="40000"/>
                  </a:schemeClr>
                </a:gs>
                <a:gs pos="100000">
                  <a:schemeClr val="tx2">
                    <a:lumMod val="20000"/>
                    <a:lumOff val="8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MySQL DB</a:t>
              </a:r>
              <a:endParaRPr lang="en-SG" dirty="0"/>
            </a:p>
          </p:txBody>
        </p:sp>
        <p:sp>
          <p:nvSpPr>
            <p:cNvPr id="23" name="Arrow: Left-Right 22">
              <a:extLst>
                <a:ext uri="{FF2B5EF4-FFF2-40B4-BE49-F238E27FC236}">
                  <a16:creationId xmlns:a16="http://schemas.microsoft.com/office/drawing/2014/main" id="{CEBC341A-CFC7-43E4-8451-D0C889686861}"/>
                </a:ext>
              </a:extLst>
            </p:cNvPr>
            <p:cNvSpPr/>
            <p:nvPr/>
          </p:nvSpPr>
          <p:spPr>
            <a:xfrm>
              <a:off x="5085047" y="4510765"/>
              <a:ext cx="1771779" cy="221891"/>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5" name="Arrow: Left-Right 24">
              <a:extLst>
                <a:ext uri="{FF2B5EF4-FFF2-40B4-BE49-F238E27FC236}">
                  <a16:creationId xmlns:a16="http://schemas.microsoft.com/office/drawing/2014/main" id="{8EB7F9C2-9EBC-437C-A740-CA264AE36BBF}"/>
                </a:ext>
              </a:extLst>
            </p:cNvPr>
            <p:cNvSpPr/>
            <p:nvPr/>
          </p:nvSpPr>
          <p:spPr>
            <a:xfrm rot="16200000">
              <a:off x="3176426" y="3767541"/>
              <a:ext cx="971402" cy="221891"/>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pic>
        <p:nvPicPr>
          <p:cNvPr id="11" name="Picture 10">
            <a:extLst>
              <a:ext uri="{FF2B5EF4-FFF2-40B4-BE49-F238E27FC236}">
                <a16:creationId xmlns:a16="http://schemas.microsoft.com/office/drawing/2014/main" id="{A5482EAB-9701-43E0-BEE5-371B0E06BE27}"/>
              </a:ext>
            </a:extLst>
          </p:cNvPr>
          <p:cNvPicPr>
            <a:picLocks noChangeAspect="1"/>
          </p:cNvPicPr>
          <p:nvPr/>
        </p:nvPicPr>
        <p:blipFill>
          <a:blip r:embed="rId2"/>
          <a:stretch>
            <a:fillRect/>
          </a:stretch>
        </p:blipFill>
        <p:spPr>
          <a:xfrm>
            <a:off x="5802013" y="648807"/>
            <a:ext cx="2490822" cy="2753220"/>
          </a:xfrm>
          <a:prstGeom prst="rect">
            <a:avLst/>
          </a:prstGeom>
          <a:ln>
            <a:solidFill>
              <a:schemeClr val="tx1"/>
            </a:solidFill>
          </a:ln>
        </p:spPr>
      </p:pic>
      <p:pic>
        <p:nvPicPr>
          <p:cNvPr id="12" name="Picture 11">
            <a:extLst>
              <a:ext uri="{FF2B5EF4-FFF2-40B4-BE49-F238E27FC236}">
                <a16:creationId xmlns:a16="http://schemas.microsoft.com/office/drawing/2014/main" id="{6813FDE3-7FC9-4CFD-A389-EAA8C38E3218}"/>
              </a:ext>
            </a:extLst>
          </p:cNvPr>
          <p:cNvPicPr>
            <a:picLocks noChangeAspect="1"/>
          </p:cNvPicPr>
          <p:nvPr/>
        </p:nvPicPr>
        <p:blipFill>
          <a:blip r:embed="rId3"/>
          <a:stretch>
            <a:fillRect/>
          </a:stretch>
        </p:blipFill>
        <p:spPr>
          <a:xfrm>
            <a:off x="6941134" y="2195720"/>
            <a:ext cx="1818080" cy="1724749"/>
          </a:xfrm>
          <a:prstGeom prst="rect">
            <a:avLst/>
          </a:prstGeom>
          <a:ln>
            <a:solidFill>
              <a:schemeClr val="tx1"/>
            </a:solidFill>
          </a:ln>
        </p:spPr>
      </p:pic>
    </p:spTree>
    <p:extLst>
      <p:ext uri="{BB962C8B-B14F-4D97-AF65-F5344CB8AC3E}">
        <p14:creationId xmlns:p14="http://schemas.microsoft.com/office/powerpoint/2010/main" val="4597731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CAB7C-7F18-4199-8106-7C8A06874E00}"/>
              </a:ext>
            </a:extLst>
          </p:cNvPr>
          <p:cNvSpPr>
            <a:spLocks noGrp="1"/>
          </p:cNvSpPr>
          <p:nvPr>
            <p:ph type="sldNum" sz="quarter" idx="12"/>
          </p:nvPr>
        </p:nvSpPr>
        <p:spPr/>
        <p:txBody>
          <a:bodyPr/>
          <a:lstStyle/>
          <a:p>
            <a:fld id="{6767FADE-2612-3649-B495-F644A23F288B}" type="slidenum">
              <a:rPr lang="en-US" smtClean="0"/>
              <a:pPr/>
              <a:t>80</a:t>
            </a:fld>
            <a:endParaRPr lang="en-US"/>
          </a:p>
        </p:txBody>
      </p:sp>
      <p:sp>
        <p:nvSpPr>
          <p:cNvPr id="3" name="Title 2">
            <a:extLst>
              <a:ext uri="{FF2B5EF4-FFF2-40B4-BE49-F238E27FC236}">
                <a16:creationId xmlns:a16="http://schemas.microsoft.com/office/drawing/2014/main" id="{484841F1-81F9-4065-8898-2CD40E072F5D}"/>
              </a:ext>
            </a:extLst>
          </p:cNvPr>
          <p:cNvSpPr>
            <a:spLocks noGrp="1"/>
          </p:cNvSpPr>
          <p:nvPr>
            <p:ph type="title"/>
          </p:nvPr>
        </p:nvSpPr>
        <p:spPr>
          <a:xfrm>
            <a:off x="165244" y="160911"/>
            <a:ext cx="8106886" cy="1012183"/>
          </a:xfrm>
        </p:spPr>
        <p:txBody>
          <a:bodyPr>
            <a:normAutofit fontScale="90000"/>
          </a:bodyPr>
          <a:lstStyle/>
          <a:p>
            <a:r>
              <a:rPr lang="en-US" dirty="0">
                <a:solidFill>
                  <a:schemeClr val="tx1"/>
                </a:solidFill>
                <a:latin typeface="Amasis MT Pro Black" panose="02040A04050005020304" pitchFamily="18" charset="0"/>
              </a:rPr>
              <a:t>More validation-related input attributes</a:t>
            </a:r>
            <a:endParaRPr lang="en-SG" dirty="0">
              <a:solidFill>
                <a:schemeClr val="tx1"/>
              </a:solidFill>
              <a:latin typeface="Amasis MT Pro Black" panose="02040A04050005020304" pitchFamily="18" charset="0"/>
            </a:endParaRPr>
          </a:p>
        </p:txBody>
      </p:sp>
      <p:graphicFrame>
        <p:nvGraphicFramePr>
          <p:cNvPr id="5" name="Content Placeholder 4">
            <a:extLst>
              <a:ext uri="{FF2B5EF4-FFF2-40B4-BE49-F238E27FC236}">
                <a16:creationId xmlns:a16="http://schemas.microsoft.com/office/drawing/2014/main" id="{DB6E7D5E-639D-4B16-B5B3-07AF3ECDF1E6}"/>
              </a:ext>
            </a:extLst>
          </p:cNvPr>
          <p:cNvGraphicFramePr>
            <a:graphicFrameLocks noGrp="1"/>
          </p:cNvGraphicFramePr>
          <p:nvPr>
            <p:ph sz="quarter" idx="13"/>
          </p:nvPr>
        </p:nvGraphicFramePr>
        <p:xfrm>
          <a:off x="257577" y="1308107"/>
          <a:ext cx="8770515" cy="5086685"/>
        </p:xfrm>
        <a:graphic>
          <a:graphicData uri="http://schemas.openxmlformats.org/drawingml/2006/table">
            <a:tbl>
              <a:tblPr/>
              <a:tblGrid>
                <a:gridCol w="695460">
                  <a:extLst>
                    <a:ext uri="{9D8B030D-6E8A-4147-A177-3AD203B41FA5}">
                      <a16:colId xmlns:a16="http://schemas.microsoft.com/office/drawing/2014/main" val="2532942377"/>
                    </a:ext>
                  </a:extLst>
                </a:gridCol>
                <a:gridCol w="1790163">
                  <a:extLst>
                    <a:ext uri="{9D8B030D-6E8A-4147-A177-3AD203B41FA5}">
                      <a16:colId xmlns:a16="http://schemas.microsoft.com/office/drawing/2014/main" val="2744733374"/>
                    </a:ext>
                  </a:extLst>
                </a:gridCol>
                <a:gridCol w="2189408">
                  <a:extLst>
                    <a:ext uri="{9D8B030D-6E8A-4147-A177-3AD203B41FA5}">
                      <a16:colId xmlns:a16="http://schemas.microsoft.com/office/drawing/2014/main" val="1977607433"/>
                    </a:ext>
                  </a:extLst>
                </a:gridCol>
                <a:gridCol w="1944710">
                  <a:extLst>
                    <a:ext uri="{9D8B030D-6E8A-4147-A177-3AD203B41FA5}">
                      <a16:colId xmlns:a16="http://schemas.microsoft.com/office/drawing/2014/main" val="1071338818"/>
                    </a:ext>
                  </a:extLst>
                </a:gridCol>
                <a:gridCol w="2150774">
                  <a:extLst>
                    <a:ext uri="{9D8B030D-6E8A-4147-A177-3AD203B41FA5}">
                      <a16:colId xmlns:a16="http://schemas.microsoft.com/office/drawing/2014/main" val="2470824659"/>
                    </a:ext>
                  </a:extLst>
                </a:gridCol>
              </a:tblGrid>
              <a:tr h="294621">
                <a:tc>
                  <a:txBody>
                    <a:bodyPr/>
                    <a:lstStyle/>
                    <a:p>
                      <a:pPr algn="ctr"/>
                      <a:r>
                        <a:rPr lang="en-SG" sz="1050" dirty="0">
                          <a:effectLst/>
                        </a:rPr>
                        <a:t>Attribute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a:noFill/>
                    </a:lnT>
                    <a:lnB w="6350" cap="flat" cmpd="sng" algn="ctr">
                      <a:solidFill>
                        <a:srgbClr val="A4A4A4"/>
                      </a:solidFill>
                      <a:prstDash val="solid"/>
                      <a:round/>
                      <a:headEnd type="none" w="med" len="med"/>
                      <a:tailEnd type="none" w="med" len="med"/>
                    </a:lnB>
                    <a:solidFill>
                      <a:srgbClr val="D5D5D5"/>
                    </a:solidFill>
                  </a:tcPr>
                </a:tc>
                <a:tc>
                  <a:txBody>
                    <a:bodyPr/>
                    <a:lstStyle/>
                    <a:p>
                      <a:pPr algn="ctr"/>
                      <a:r>
                        <a:rPr lang="en-US" sz="1050" dirty="0">
                          <a:effectLst/>
                        </a:rPr>
                        <a:t>Input types supporting the attribute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a:noFill/>
                    </a:lnT>
                    <a:lnB w="6350" cap="flat" cmpd="sng" algn="ctr">
                      <a:solidFill>
                        <a:srgbClr val="A4A4A4"/>
                      </a:solidFill>
                      <a:prstDash val="solid"/>
                      <a:round/>
                      <a:headEnd type="none" w="med" len="med"/>
                      <a:tailEnd type="none" w="med" len="med"/>
                    </a:lnB>
                    <a:solidFill>
                      <a:srgbClr val="D5D5D5"/>
                    </a:solidFill>
                  </a:tcPr>
                </a:tc>
                <a:tc>
                  <a:txBody>
                    <a:bodyPr/>
                    <a:lstStyle/>
                    <a:p>
                      <a:pPr algn="ctr"/>
                      <a:r>
                        <a:rPr lang="en-SG" sz="1050" dirty="0">
                          <a:effectLst/>
                        </a:rPr>
                        <a:t>Possible values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a:noFill/>
                    </a:lnT>
                    <a:lnB w="6350" cap="flat" cmpd="sng" algn="ctr">
                      <a:solidFill>
                        <a:srgbClr val="A4A4A4"/>
                      </a:solidFill>
                      <a:prstDash val="solid"/>
                      <a:round/>
                      <a:headEnd type="none" w="med" len="med"/>
                      <a:tailEnd type="none" w="med" len="med"/>
                    </a:lnB>
                    <a:solidFill>
                      <a:srgbClr val="D5D5D5"/>
                    </a:solidFill>
                  </a:tcPr>
                </a:tc>
                <a:tc>
                  <a:txBody>
                    <a:bodyPr/>
                    <a:lstStyle/>
                    <a:p>
                      <a:pPr algn="ctr"/>
                      <a:r>
                        <a:rPr lang="en-SG" sz="1050" dirty="0">
                          <a:effectLst/>
                        </a:rPr>
                        <a:t>Constraint description</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a:noFill/>
                    </a:lnT>
                    <a:lnB w="6350" cap="flat" cmpd="sng" algn="ctr">
                      <a:solidFill>
                        <a:srgbClr val="A4A4A4"/>
                      </a:solidFill>
                      <a:prstDash val="solid"/>
                      <a:round/>
                      <a:headEnd type="none" w="med" len="med"/>
                      <a:tailEnd type="none" w="med" len="med"/>
                    </a:lnB>
                    <a:solidFill>
                      <a:srgbClr val="D5D5D5"/>
                    </a:solidFill>
                  </a:tcPr>
                </a:tc>
                <a:tc>
                  <a:txBody>
                    <a:bodyPr/>
                    <a:lstStyle/>
                    <a:p>
                      <a:pPr algn="ctr"/>
                      <a:r>
                        <a:rPr lang="en-SG" sz="1050" dirty="0">
                          <a:effectLst/>
                        </a:rPr>
                        <a:t>Associated violation</a:t>
                      </a:r>
                    </a:p>
                  </a:txBody>
                  <a:tcPr marL="11747" marR="11747" marT="11747" marB="11747" anchor="ctr">
                    <a:lnL w="6350" cap="flat" cmpd="sng" algn="ctr">
                      <a:solidFill>
                        <a:srgbClr val="A4A4A4"/>
                      </a:solidFill>
                      <a:prstDash val="solid"/>
                      <a:round/>
                      <a:headEnd type="none" w="med" len="med"/>
                      <a:tailEnd type="none" w="med" len="med"/>
                    </a:lnL>
                    <a:lnR>
                      <a:noFill/>
                    </a:lnR>
                    <a:lnT>
                      <a:noFill/>
                    </a:lnT>
                    <a:lnB w="6350" cap="flat" cmpd="sng" algn="ctr">
                      <a:solidFill>
                        <a:srgbClr val="A4A4A4"/>
                      </a:solidFill>
                      <a:prstDash val="solid"/>
                      <a:round/>
                      <a:headEnd type="none" w="med" len="med"/>
                      <a:tailEnd type="none" w="med" len="med"/>
                    </a:lnB>
                    <a:solidFill>
                      <a:srgbClr val="D5D5D5"/>
                    </a:solidFill>
                  </a:tcPr>
                </a:tc>
                <a:extLst>
                  <a:ext uri="{0D108BD9-81ED-4DB2-BD59-A6C34878D82A}">
                    <a16:rowId xmlns:a16="http://schemas.microsoft.com/office/drawing/2014/main" val="2578454174"/>
                  </a:ext>
                </a:extLst>
              </a:tr>
              <a:tr h="697714">
                <a:tc>
                  <a:txBody>
                    <a:bodyPr/>
                    <a:lstStyle/>
                    <a:p>
                      <a:pPr algn="ctr"/>
                      <a:r>
                        <a:rPr lang="en-SG" sz="900" u="sng" dirty="0">
                          <a:solidFill>
                            <a:srgbClr val="005282"/>
                          </a:solidFill>
                          <a:effectLst/>
                          <a:hlinkClick r:id="rId3"/>
                        </a:rPr>
                        <a:t>pattern</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text, search, url, tel, email, password</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 </a:t>
                      </a:r>
                      <a:r>
                        <a:rPr lang="en-US" sz="900" u="sng">
                          <a:solidFill>
                            <a:srgbClr val="005282"/>
                          </a:solidFill>
                          <a:effectLst/>
                          <a:hlinkClick r:id="rId4"/>
                        </a:rPr>
                        <a:t>JavaScript regular expression</a:t>
                      </a:r>
                      <a:r>
                        <a:rPr lang="en-US" sz="900">
                          <a:effectLst/>
                        </a:rPr>
                        <a:t> (compiled with the </a:t>
                      </a:r>
                      <a:r>
                        <a:rPr lang="en-US" sz="900" u="sng">
                          <a:solidFill>
                            <a:srgbClr val="005282"/>
                          </a:solidFill>
                          <a:effectLst/>
                          <a:hlinkClick r:id="rId5"/>
                        </a:rPr>
                        <a:t>ECMAScript 5</a:t>
                      </a:r>
                      <a:r>
                        <a:rPr lang="en-US" sz="900">
                          <a:effectLst/>
                        </a:rPr>
                        <a:t> global, ignoreCase, and multiline flags </a:t>
                      </a:r>
                      <a:r>
                        <a:rPr lang="en-US" sz="900" i="1">
                          <a:effectLst/>
                        </a:rPr>
                        <a:t>disabled)</a:t>
                      </a:r>
                      <a:endParaRPr lang="en-US" sz="90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The value must match the pattern.</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b="1" u="sng">
                          <a:solidFill>
                            <a:srgbClr val="005282"/>
                          </a:solidFill>
                          <a:effectLst/>
                          <a:hlinkClick r:id="rId6"/>
                        </a:rPr>
                        <a:t>patternMismatch</a:t>
                      </a:r>
                      <a:r>
                        <a:rPr lang="en-SG" sz="90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769524886"/>
                  </a:ext>
                </a:extLst>
              </a:tr>
              <a:tr h="160256">
                <a:tc rowSpan="3">
                  <a:txBody>
                    <a:bodyPr/>
                    <a:lstStyle/>
                    <a:p>
                      <a:pPr algn="ctr"/>
                      <a:r>
                        <a:rPr lang="en-SG" sz="900" u="sng" dirty="0">
                          <a:solidFill>
                            <a:srgbClr val="005282"/>
                          </a:solidFill>
                          <a:effectLst/>
                          <a:hlinkClick r:id="rId7"/>
                        </a:rPr>
                        <a:t>min</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range, number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 valid number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3">
                  <a:txBody>
                    <a:bodyPr/>
                    <a:lstStyle/>
                    <a:p>
                      <a:pPr algn="l"/>
                      <a:r>
                        <a:rPr lang="en-US" sz="900">
                          <a:effectLst/>
                        </a:rPr>
                        <a:t>The value must be greater than or equal to the value.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3">
                  <a:txBody>
                    <a:bodyPr/>
                    <a:lstStyle/>
                    <a:p>
                      <a:pPr algn="l"/>
                      <a:r>
                        <a:rPr lang="en-SG" sz="900" b="1" u="sng">
                          <a:solidFill>
                            <a:srgbClr val="005282"/>
                          </a:solidFill>
                          <a:effectLst/>
                          <a:hlinkClick r:id="rId8"/>
                        </a:rPr>
                        <a:t>rangeUnderflow</a:t>
                      </a:r>
                      <a:r>
                        <a:rPr lang="en-SG" sz="90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2327465461"/>
                  </a:ext>
                </a:extLst>
              </a:tr>
              <a:tr h="160256">
                <a:tc vMerge="1">
                  <a:txBody>
                    <a:bodyPr/>
                    <a:lstStyle/>
                    <a:p>
                      <a:endParaRPr lang="en-SG"/>
                    </a:p>
                  </a:txBody>
                  <a:tcPr/>
                </a:tc>
                <a:tc>
                  <a:txBody>
                    <a:bodyPr/>
                    <a:lstStyle/>
                    <a:p>
                      <a:pPr algn="l"/>
                      <a:r>
                        <a:rPr lang="en-SG" sz="900">
                          <a:effectLst/>
                        </a:rPr>
                        <a:t>date, month, week</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 valid date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914861978"/>
                  </a:ext>
                </a:extLst>
              </a:tr>
              <a:tr h="165716">
                <a:tc vMerge="1">
                  <a:txBody>
                    <a:bodyPr/>
                    <a:lstStyle/>
                    <a:p>
                      <a:endParaRPr lang="en-SG"/>
                    </a:p>
                  </a:txBody>
                  <a:tcPr/>
                </a:tc>
                <a:tc>
                  <a:txBody>
                    <a:bodyPr/>
                    <a:lstStyle/>
                    <a:p>
                      <a:pPr algn="l"/>
                      <a:r>
                        <a:rPr lang="en-SG" sz="900">
                          <a:effectLst/>
                        </a:rPr>
                        <a:t>datetime, datetime-local, time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 valid date and time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1129469141"/>
                  </a:ext>
                </a:extLst>
              </a:tr>
              <a:tr h="160256">
                <a:tc rowSpan="3">
                  <a:txBody>
                    <a:bodyPr/>
                    <a:lstStyle/>
                    <a:p>
                      <a:pPr algn="ctr"/>
                      <a:r>
                        <a:rPr lang="en-SG" sz="900" u="sng">
                          <a:solidFill>
                            <a:srgbClr val="005282"/>
                          </a:solidFill>
                          <a:effectLst/>
                          <a:hlinkClick r:id="rId9"/>
                        </a:rPr>
                        <a:t>max</a:t>
                      </a:r>
                      <a:endParaRPr lang="en-SG" sz="90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range, number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 valid number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3">
                  <a:txBody>
                    <a:bodyPr/>
                    <a:lstStyle/>
                    <a:p>
                      <a:pPr algn="l"/>
                      <a:r>
                        <a:rPr lang="en-US" sz="900">
                          <a:effectLst/>
                        </a:rPr>
                        <a:t>The value must be less than or equal to the value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3">
                  <a:txBody>
                    <a:bodyPr/>
                    <a:lstStyle/>
                    <a:p>
                      <a:pPr algn="l"/>
                      <a:r>
                        <a:rPr lang="en-SG" sz="900" b="1" u="sng">
                          <a:solidFill>
                            <a:srgbClr val="005282"/>
                          </a:solidFill>
                          <a:effectLst/>
                          <a:hlinkClick r:id="rId10"/>
                        </a:rPr>
                        <a:t>rangeOverflow</a:t>
                      </a:r>
                      <a:r>
                        <a:rPr lang="en-SG" sz="90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3855625984"/>
                  </a:ext>
                </a:extLst>
              </a:tr>
              <a:tr h="160256">
                <a:tc vMerge="1">
                  <a:txBody>
                    <a:bodyPr/>
                    <a:lstStyle/>
                    <a:p>
                      <a:endParaRPr lang="en-SG"/>
                    </a:p>
                  </a:txBody>
                  <a:tcPr/>
                </a:tc>
                <a:tc>
                  <a:txBody>
                    <a:bodyPr/>
                    <a:lstStyle/>
                    <a:p>
                      <a:pPr algn="l"/>
                      <a:r>
                        <a:rPr lang="en-SG" sz="900">
                          <a:effectLst/>
                        </a:rPr>
                        <a:t>date, month, week</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 valid date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3313976468"/>
                  </a:ext>
                </a:extLst>
              </a:tr>
              <a:tr h="165716">
                <a:tc vMerge="1">
                  <a:txBody>
                    <a:bodyPr/>
                    <a:lstStyle/>
                    <a:p>
                      <a:endParaRPr lang="en-SG"/>
                    </a:p>
                  </a:txBody>
                  <a:tcPr/>
                </a:tc>
                <a:tc>
                  <a:txBody>
                    <a:bodyPr/>
                    <a:lstStyle/>
                    <a:p>
                      <a:pPr algn="l"/>
                      <a:r>
                        <a:rPr lang="en-SG" sz="900">
                          <a:effectLst/>
                        </a:rPr>
                        <a:t>datetime, datetime-local, time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 valid date and time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390358280"/>
                  </a:ext>
                </a:extLst>
              </a:tr>
              <a:tr h="832078">
                <a:tc>
                  <a:txBody>
                    <a:bodyPr/>
                    <a:lstStyle/>
                    <a:p>
                      <a:pPr algn="ctr"/>
                      <a:r>
                        <a:rPr lang="en-SG" sz="900" u="sng" dirty="0">
                          <a:solidFill>
                            <a:srgbClr val="005282"/>
                          </a:solidFill>
                          <a:effectLst/>
                          <a:hlinkClick r:id="rId11"/>
                        </a:rPr>
                        <a:t>required</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text, search, url, tel, email, password, date, datetime, datetime-local, month, week, time, number, checkbox, radio, file; also on the </a:t>
                      </a:r>
                      <a:r>
                        <a:rPr lang="en-US" sz="900" u="sng">
                          <a:solidFill>
                            <a:srgbClr val="005282"/>
                          </a:solidFill>
                          <a:effectLst/>
                          <a:hlinkClick r:id="rId12"/>
                        </a:rPr>
                        <a:t>&lt;select&gt;</a:t>
                      </a:r>
                      <a:r>
                        <a:rPr lang="en-US" sz="900">
                          <a:effectLst/>
                        </a:rPr>
                        <a:t> and </a:t>
                      </a:r>
                      <a:r>
                        <a:rPr lang="en-US" sz="900" u="sng">
                          <a:solidFill>
                            <a:srgbClr val="005282"/>
                          </a:solidFill>
                          <a:effectLst/>
                          <a:hlinkClick r:id="rId13"/>
                        </a:rPr>
                        <a:t>&lt;textarea&gt;</a:t>
                      </a:r>
                      <a:r>
                        <a:rPr lang="en-US" sz="900">
                          <a:effectLst/>
                        </a:rPr>
                        <a:t> elements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i="1">
                          <a:effectLst/>
                        </a:rPr>
                        <a:t>none</a:t>
                      </a:r>
                      <a:r>
                        <a:rPr lang="en-US" sz="900">
                          <a:effectLst/>
                        </a:rPr>
                        <a:t> as it is a Boolean attribute: its presence means </a:t>
                      </a:r>
                      <a:r>
                        <a:rPr lang="en-US" sz="900" i="1">
                          <a:effectLst/>
                        </a:rPr>
                        <a:t>true</a:t>
                      </a:r>
                      <a:r>
                        <a:rPr lang="en-US" sz="900">
                          <a:effectLst/>
                        </a:rPr>
                        <a:t>, its absence means </a:t>
                      </a:r>
                      <a:r>
                        <a:rPr lang="en-US" sz="900" i="1">
                          <a:effectLst/>
                        </a:rPr>
                        <a:t>false</a:t>
                      </a:r>
                      <a:endParaRPr lang="en-US" sz="90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There must be a value (if set).</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b="1" u="sng">
                          <a:solidFill>
                            <a:srgbClr val="A30008"/>
                          </a:solidFill>
                          <a:effectLst/>
                          <a:hlinkClick r:id="rId14" tooltip="This is a link to an unwritten page"/>
                        </a:rPr>
                        <a:t>valueMissing</a:t>
                      </a:r>
                      <a:r>
                        <a:rPr lang="en-SG" sz="90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1886503843"/>
                  </a:ext>
                </a:extLst>
              </a:tr>
              <a:tr h="165716">
                <a:tc rowSpan="5">
                  <a:txBody>
                    <a:bodyPr/>
                    <a:lstStyle/>
                    <a:p>
                      <a:pPr algn="ctr"/>
                      <a:r>
                        <a:rPr lang="en-SG" sz="900" u="sng" dirty="0">
                          <a:solidFill>
                            <a:srgbClr val="005282"/>
                          </a:solidFill>
                          <a:effectLst/>
                          <a:hlinkClick r:id="rId15"/>
                        </a:rPr>
                        <a:t>step</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date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An integer number of days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5">
                  <a:txBody>
                    <a:bodyPr/>
                    <a:lstStyle/>
                    <a:p>
                      <a:pPr algn="l"/>
                      <a:r>
                        <a:rPr lang="en-US" sz="900">
                          <a:effectLst/>
                        </a:rPr>
                        <a:t>Unless the step is set to the any literal, the value must be </a:t>
                      </a:r>
                      <a:r>
                        <a:rPr lang="en-US" sz="900" b="1">
                          <a:effectLst/>
                        </a:rPr>
                        <a:t>min</a:t>
                      </a:r>
                      <a:r>
                        <a:rPr lang="en-US" sz="900">
                          <a:effectLst/>
                        </a:rPr>
                        <a:t> + an integral multiple of the step.</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rowSpan="5">
                  <a:txBody>
                    <a:bodyPr/>
                    <a:lstStyle/>
                    <a:p>
                      <a:pPr algn="l"/>
                      <a:r>
                        <a:rPr lang="en-SG" sz="900" b="1" u="sng">
                          <a:solidFill>
                            <a:srgbClr val="005282"/>
                          </a:solidFill>
                          <a:effectLst/>
                          <a:hlinkClick r:id="rId16"/>
                        </a:rPr>
                        <a:t>stepMismatch</a:t>
                      </a:r>
                      <a:r>
                        <a:rPr lang="en-SG" sz="90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2760865672"/>
                  </a:ext>
                </a:extLst>
              </a:tr>
              <a:tr h="165716">
                <a:tc vMerge="1">
                  <a:txBody>
                    <a:bodyPr/>
                    <a:lstStyle/>
                    <a:p>
                      <a:endParaRPr lang="en-SG"/>
                    </a:p>
                  </a:txBody>
                  <a:tcPr/>
                </a:tc>
                <a:tc>
                  <a:txBody>
                    <a:bodyPr/>
                    <a:lstStyle/>
                    <a:p>
                      <a:pPr algn="l"/>
                      <a:r>
                        <a:rPr lang="en-SG" sz="900">
                          <a:effectLst/>
                        </a:rPr>
                        <a:t>month</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An integer number of months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3833485736"/>
                  </a:ext>
                </a:extLst>
              </a:tr>
              <a:tr h="165716">
                <a:tc vMerge="1">
                  <a:txBody>
                    <a:bodyPr/>
                    <a:lstStyle/>
                    <a:p>
                      <a:endParaRPr lang="en-SG"/>
                    </a:p>
                  </a:txBody>
                  <a:tcPr/>
                </a:tc>
                <a:tc>
                  <a:txBody>
                    <a:bodyPr/>
                    <a:lstStyle/>
                    <a:p>
                      <a:pPr algn="l"/>
                      <a:r>
                        <a:rPr lang="en-SG" sz="900">
                          <a:effectLst/>
                        </a:rPr>
                        <a:t>week</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An integer number of weeks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2475239766"/>
                  </a:ext>
                </a:extLst>
              </a:tr>
              <a:tr h="165716">
                <a:tc vMerge="1">
                  <a:txBody>
                    <a:bodyPr/>
                    <a:lstStyle/>
                    <a:p>
                      <a:endParaRPr lang="en-SG"/>
                    </a:p>
                  </a:txBody>
                  <a:tcPr/>
                </a:tc>
                <a:tc>
                  <a:txBody>
                    <a:bodyPr/>
                    <a:lstStyle/>
                    <a:p>
                      <a:pPr algn="l"/>
                      <a:r>
                        <a:rPr lang="en-SG" sz="900">
                          <a:effectLst/>
                        </a:rPr>
                        <a:t>datetime, datetime-local, time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An integer number of seconds</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358586600"/>
                  </a:ext>
                </a:extLst>
              </a:tr>
              <a:tr h="160256">
                <a:tc vMerge="1">
                  <a:txBody>
                    <a:bodyPr/>
                    <a:lstStyle/>
                    <a:p>
                      <a:endParaRPr lang="en-SG"/>
                    </a:p>
                  </a:txBody>
                  <a:tcPr/>
                </a:tc>
                <a:tc>
                  <a:txBody>
                    <a:bodyPr/>
                    <a:lstStyle/>
                    <a:p>
                      <a:pPr algn="l"/>
                      <a:r>
                        <a:rPr lang="en-SG" sz="900">
                          <a:effectLst/>
                        </a:rPr>
                        <a:t>range, number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An integer</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vMerge="1">
                  <a:txBody>
                    <a:bodyPr/>
                    <a:lstStyle/>
                    <a:p>
                      <a:endParaRPr lang="en-SG"/>
                    </a:p>
                  </a:txBody>
                  <a:tcPr/>
                </a:tc>
                <a:tc vMerge="1">
                  <a:txBody>
                    <a:bodyPr/>
                    <a:lstStyle/>
                    <a:p>
                      <a:endParaRPr lang="en-SG"/>
                    </a:p>
                  </a:txBody>
                  <a:tcPr/>
                </a:tc>
                <a:extLst>
                  <a:ext uri="{0D108BD9-81ED-4DB2-BD59-A6C34878D82A}">
                    <a16:rowId xmlns:a16="http://schemas.microsoft.com/office/drawing/2014/main" val="3696485308"/>
                  </a:ext>
                </a:extLst>
              </a:tr>
              <a:tr h="966443">
                <a:tc>
                  <a:txBody>
                    <a:bodyPr/>
                    <a:lstStyle/>
                    <a:p>
                      <a:pPr algn="ctr"/>
                      <a:r>
                        <a:rPr lang="en-SG" sz="900" u="sng" dirty="0" err="1">
                          <a:solidFill>
                            <a:srgbClr val="005282"/>
                          </a:solidFill>
                          <a:effectLst/>
                          <a:hlinkClick r:id="rId17"/>
                        </a:rPr>
                        <a:t>minlength</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text, search, url, tel, email, password; also on the </a:t>
                      </a:r>
                      <a:r>
                        <a:rPr lang="en-US" sz="900" u="sng">
                          <a:solidFill>
                            <a:srgbClr val="005282"/>
                          </a:solidFill>
                          <a:effectLst/>
                          <a:hlinkClick r:id="rId13"/>
                        </a:rPr>
                        <a:t>&lt;textarea&gt;</a:t>
                      </a:r>
                      <a:r>
                        <a:rPr lang="en-US" sz="900">
                          <a:effectLst/>
                        </a:rPr>
                        <a:t> element</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a:effectLst/>
                        </a:rPr>
                        <a:t>An integer length</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US" sz="900">
                          <a:effectLst/>
                        </a:rPr>
                        <a:t>The number of characters (code points) must not be less than the value of the attribute, if non-empty. All newlines are normalized to a single character (as opposed to CRLF pairs) for </a:t>
                      </a:r>
                      <a:r>
                        <a:rPr lang="en-US" sz="900" u="sng">
                          <a:solidFill>
                            <a:srgbClr val="005282"/>
                          </a:solidFill>
                          <a:effectLst/>
                          <a:hlinkClick r:id="rId13"/>
                        </a:rPr>
                        <a:t>&lt;textarea&gt;</a:t>
                      </a:r>
                      <a:r>
                        <a:rPr lang="en-US" sz="900">
                          <a:effectLst/>
                        </a:rPr>
                        <a:t>.</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tc>
                  <a:txBody>
                    <a:bodyPr/>
                    <a:lstStyle/>
                    <a:p>
                      <a:pPr algn="l"/>
                      <a:r>
                        <a:rPr lang="en-SG" sz="900" b="1" u="sng" dirty="0" err="1">
                          <a:solidFill>
                            <a:srgbClr val="005282"/>
                          </a:solidFill>
                          <a:effectLst/>
                          <a:hlinkClick r:id="rId18"/>
                        </a:rPr>
                        <a:t>tooShort</a:t>
                      </a:r>
                      <a:r>
                        <a:rPr lang="en-SG" sz="900" dirty="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w="6350" cap="flat" cmpd="sng" algn="ctr">
                      <a:solidFill>
                        <a:srgbClr val="A4A4A4"/>
                      </a:solidFill>
                      <a:prstDash val="solid"/>
                      <a:round/>
                      <a:headEnd type="none" w="med" len="med"/>
                      <a:tailEnd type="none" w="med" len="med"/>
                    </a:lnB>
                    <a:solidFill>
                      <a:srgbClr val="F4F4F4"/>
                    </a:solidFill>
                  </a:tcPr>
                </a:tc>
                <a:extLst>
                  <a:ext uri="{0D108BD9-81ED-4DB2-BD59-A6C34878D82A}">
                    <a16:rowId xmlns:a16="http://schemas.microsoft.com/office/drawing/2014/main" val="2262417090"/>
                  </a:ext>
                </a:extLst>
              </a:tr>
              <a:tr h="428985">
                <a:tc>
                  <a:txBody>
                    <a:bodyPr/>
                    <a:lstStyle/>
                    <a:p>
                      <a:pPr algn="ctr"/>
                      <a:r>
                        <a:rPr lang="en-SG" sz="900" u="sng" dirty="0" err="1">
                          <a:solidFill>
                            <a:srgbClr val="005282"/>
                          </a:solidFill>
                          <a:effectLst/>
                          <a:hlinkClick r:id="rId19"/>
                        </a:rPr>
                        <a:t>maxlength</a:t>
                      </a:r>
                      <a:endParaRPr lang="en-SG" sz="900" dirty="0">
                        <a:effectLst/>
                      </a:endParaRP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a:noFill/>
                    </a:lnB>
                    <a:solidFill>
                      <a:srgbClr val="F4F4F4"/>
                    </a:solidFill>
                  </a:tcPr>
                </a:tc>
                <a:tc>
                  <a:txBody>
                    <a:bodyPr/>
                    <a:lstStyle/>
                    <a:p>
                      <a:pPr algn="l"/>
                      <a:r>
                        <a:rPr lang="en-US" sz="900">
                          <a:effectLst/>
                        </a:rPr>
                        <a:t>text, search, url, tel, email, password; also on the </a:t>
                      </a:r>
                      <a:r>
                        <a:rPr lang="en-US" sz="900" u="sng">
                          <a:solidFill>
                            <a:srgbClr val="005282"/>
                          </a:solidFill>
                          <a:effectLst/>
                          <a:hlinkClick r:id="rId13"/>
                        </a:rPr>
                        <a:t>&lt;textarea&gt;</a:t>
                      </a:r>
                      <a:r>
                        <a:rPr lang="en-US" sz="900">
                          <a:effectLst/>
                        </a:rPr>
                        <a:t> element</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a:noFill/>
                    </a:lnB>
                    <a:solidFill>
                      <a:srgbClr val="F4F4F4"/>
                    </a:solidFill>
                  </a:tcPr>
                </a:tc>
                <a:tc>
                  <a:txBody>
                    <a:bodyPr/>
                    <a:lstStyle/>
                    <a:p>
                      <a:pPr algn="l"/>
                      <a:r>
                        <a:rPr lang="en-SG" sz="900">
                          <a:effectLst/>
                        </a:rPr>
                        <a:t>An integer length</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a:noFill/>
                    </a:lnB>
                    <a:solidFill>
                      <a:srgbClr val="F4F4F4"/>
                    </a:solidFill>
                  </a:tcPr>
                </a:tc>
                <a:tc>
                  <a:txBody>
                    <a:bodyPr/>
                    <a:lstStyle/>
                    <a:p>
                      <a:pPr algn="l"/>
                      <a:r>
                        <a:rPr lang="en-US" sz="900">
                          <a:effectLst/>
                        </a:rPr>
                        <a:t>The number of characters (code points) must not exceed the value of the attribute.</a:t>
                      </a:r>
                    </a:p>
                  </a:txBody>
                  <a:tcPr marL="11747" marR="11747" marT="11747" marB="11747" anchor="ctr">
                    <a:lnL w="6350" cap="flat" cmpd="sng" algn="ctr">
                      <a:solidFill>
                        <a:srgbClr val="A4A4A4"/>
                      </a:solidFill>
                      <a:prstDash val="solid"/>
                      <a:round/>
                      <a:headEnd type="none" w="med" len="med"/>
                      <a:tailEnd type="none" w="med" len="med"/>
                    </a:lnL>
                    <a:lnR w="6350" cap="flat" cmpd="sng" algn="ctr">
                      <a:solidFill>
                        <a:srgbClr val="A4A4A4"/>
                      </a:solidFill>
                      <a:prstDash val="solid"/>
                      <a:round/>
                      <a:headEnd type="none" w="med" len="med"/>
                      <a:tailEnd type="none" w="med" len="med"/>
                    </a:lnR>
                    <a:lnT w="6350" cap="flat" cmpd="sng" algn="ctr">
                      <a:solidFill>
                        <a:srgbClr val="A4A4A4"/>
                      </a:solidFill>
                      <a:prstDash val="solid"/>
                      <a:round/>
                      <a:headEnd type="none" w="med" len="med"/>
                      <a:tailEnd type="none" w="med" len="med"/>
                    </a:lnT>
                    <a:lnB>
                      <a:noFill/>
                    </a:lnB>
                    <a:solidFill>
                      <a:srgbClr val="F4F4F4"/>
                    </a:solidFill>
                  </a:tcPr>
                </a:tc>
                <a:tc>
                  <a:txBody>
                    <a:bodyPr/>
                    <a:lstStyle/>
                    <a:p>
                      <a:pPr algn="l"/>
                      <a:r>
                        <a:rPr lang="en-SG" sz="900" b="1" u="sng" dirty="0" err="1">
                          <a:solidFill>
                            <a:srgbClr val="005282"/>
                          </a:solidFill>
                          <a:effectLst/>
                          <a:hlinkClick r:id="rId20"/>
                        </a:rPr>
                        <a:t>tooLong</a:t>
                      </a:r>
                      <a:r>
                        <a:rPr lang="en-SG" sz="900" dirty="0">
                          <a:effectLst/>
                        </a:rPr>
                        <a:t> constraint violation</a:t>
                      </a:r>
                    </a:p>
                  </a:txBody>
                  <a:tcPr marL="11747" marR="11747" marT="11747" marB="11747" anchor="ctr">
                    <a:lnL w="6350" cap="flat" cmpd="sng" algn="ctr">
                      <a:solidFill>
                        <a:srgbClr val="A4A4A4"/>
                      </a:solidFill>
                      <a:prstDash val="solid"/>
                      <a:round/>
                      <a:headEnd type="none" w="med" len="med"/>
                      <a:tailEnd type="none" w="med" len="med"/>
                    </a:lnL>
                    <a:lnR>
                      <a:noFill/>
                    </a:lnR>
                    <a:lnT w="6350" cap="flat" cmpd="sng" algn="ctr">
                      <a:solidFill>
                        <a:srgbClr val="A4A4A4"/>
                      </a:solidFill>
                      <a:prstDash val="solid"/>
                      <a:round/>
                      <a:headEnd type="none" w="med" len="med"/>
                      <a:tailEnd type="none" w="med" len="med"/>
                    </a:lnT>
                    <a:lnB>
                      <a:noFill/>
                    </a:lnB>
                    <a:solidFill>
                      <a:srgbClr val="F4F4F4"/>
                    </a:solidFill>
                  </a:tcPr>
                </a:tc>
                <a:extLst>
                  <a:ext uri="{0D108BD9-81ED-4DB2-BD59-A6C34878D82A}">
                    <a16:rowId xmlns:a16="http://schemas.microsoft.com/office/drawing/2014/main" val="1762567568"/>
                  </a:ext>
                </a:extLst>
              </a:tr>
            </a:tbl>
          </a:graphicData>
        </a:graphic>
      </p:graphicFrame>
      <p:sp>
        <p:nvSpPr>
          <p:cNvPr id="6" name="TextBox 5">
            <a:extLst>
              <a:ext uri="{FF2B5EF4-FFF2-40B4-BE49-F238E27FC236}">
                <a16:creationId xmlns:a16="http://schemas.microsoft.com/office/drawing/2014/main" id="{729339D8-B7EE-4AA5-A574-B71BC9FF23E1}"/>
              </a:ext>
            </a:extLst>
          </p:cNvPr>
          <p:cNvSpPr txBox="1"/>
          <p:nvPr/>
        </p:nvSpPr>
        <p:spPr>
          <a:xfrm>
            <a:off x="2919653" y="911484"/>
            <a:ext cx="5527475" cy="261610"/>
          </a:xfrm>
          <a:prstGeom prst="rect">
            <a:avLst/>
          </a:prstGeom>
          <a:noFill/>
        </p:spPr>
        <p:txBody>
          <a:bodyPr wrap="none" rtlCol="0">
            <a:spAutoFit/>
          </a:bodyPr>
          <a:lstStyle/>
          <a:p>
            <a:r>
              <a:rPr lang="en-SG" sz="1100" dirty="0">
                <a:solidFill>
                  <a:srgbClr val="0070C0"/>
                </a:solidFill>
                <a:hlinkClick r:id="rId21"/>
              </a:rPr>
              <a:t>https://developer.mozilla.org/en-US/docs/Web/Guide/HTML/Constraint_validation</a:t>
            </a:r>
            <a:r>
              <a:rPr lang="en-SG" sz="1100" dirty="0">
                <a:solidFill>
                  <a:srgbClr val="0070C0"/>
                </a:solidFill>
              </a:rPr>
              <a:t> </a:t>
            </a:r>
          </a:p>
        </p:txBody>
      </p:sp>
    </p:spTree>
    <p:extLst>
      <p:ext uri="{BB962C8B-B14F-4D97-AF65-F5344CB8AC3E}">
        <p14:creationId xmlns:p14="http://schemas.microsoft.com/office/powerpoint/2010/main" val="1374310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nSpc>
                <a:spcPct val="150000"/>
              </a:lnSpc>
            </a:pPr>
            <a:r>
              <a:rPr lang="en-US" dirty="0">
                <a:solidFill>
                  <a:schemeClr val="tx1"/>
                </a:solidFill>
                <a:latin typeface="Amasis MT Pro Black" panose="02040A04050005020304" pitchFamily="18" charset="0"/>
              </a:rPr>
              <a:t>PS: Validating Item </a:t>
            </a:r>
            <a:endParaRPr lang="en-SG" dirty="0">
              <a:solidFill>
                <a:schemeClr val="tx1"/>
              </a:solidFill>
              <a:latin typeface="Amasis MT Pro Black" panose="02040A04050005020304" pitchFamily="18" charset="0"/>
            </a:endParaRPr>
          </a:p>
        </p:txBody>
      </p:sp>
    </p:spTree>
    <p:extLst>
      <p:ext uri="{BB962C8B-B14F-4D97-AF65-F5344CB8AC3E}">
        <p14:creationId xmlns:p14="http://schemas.microsoft.com/office/powerpoint/2010/main" val="2560146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C00FB-910E-4DA0-9901-7B0205056AE0}"/>
              </a:ext>
            </a:extLst>
          </p:cNvPr>
          <p:cNvSpPr>
            <a:spLocks noGrp="1"/>
          </p:cNvSpPr>
          <p:nvPr>
            <p:ph type="sldNum" sz="quarter" idx="12"/>
          </p:nvPr>
        </p:nvSpPr>
        <p:spPr/>
        <p:txBody>
          <a:bodyPr/>
          <a:lstStyle/>
          <a:p>
            <a:fld id="{6767FADE-2612-3649-B495-F644A23F288B}" type="slidenum">
              <a:rPr lang="en-US" smtClean="0"/>
              <a:pPr/>
              <a:t>82</a:t>
            </a:fld>
            <a:endParaRPr lang="en-US"/>
          </a:p>
        </p:txBody>
      </p:sp>
      <p:sp>
        <p:nvSpPr>
          <p:cNvPr id="3" name="Title 2">
            <a:extLst>
              <a:ext uri="{FF2B5EF4-FFF2-40B4-BE49-F238E27FC236}">
                <a16:creationId xmlns:a16="http://schemas.microsoft.com/office/drawing/2014/main" id="{306CA707-8AE7-46AB-927A-F5F5139D0FC4}"/>
              </a:ext>
            </a:extLst>
          </p:cNvPr>
          <p:cNvSpPr>
            <a:spLocks noGrp="1"/>
          </p:cNvSpPr>
          <p:nvPr>
            <p:ph type="title"/>
          </p:nvPr>
        </p:nvSpPr>
        <p:spPr/>
        <p:txBody>
          <a:bodyPr/>
          <a:lstStyle/>
          <a:p>
            <a:r>
              <a:rPr lang="en-SG" dirty="0">
                <a:solidFill>
                  <a:schemeClr val="tx1"/>
                </a:solidFill>
                <a:latin typeface="Amasis MT Pro Black" panose="02040A04050005020304" pitchFamily="18" charset="0"/>
              </a:rPr>
              <a:t>PS: Validating Item </a:t>
            </a:r>
          </a:p>
        </p:txBody>
      </p:sp>
      <p:sp>
        <p:nvSpPr>
          <p:cNvPr id="4" name="Content Placeholder 3">
            <a:extLst>
              <a:ext uri="{FF2B5EF4-FFF2-40B4-BE49-F238E27FC236}">
                <a16:creationId xmlns:a16="http://schemas.microsoft.com/office/drawing/2014/main" id="{84BD80FF-A939-4606-BD6D-6DB5889B4C36}"/>
              </a:ext>
            </a:extLst>
          </p:cNvPr>
          <p:cNvSpPr>
            <a:spLocks noGrp="1"/>
          </p:cNvSpPr>
          <p:nvPr>
            <p:ph sz="quarter" idx="13"/>
          </p:nvPr>
        </p:nvSpPr>
        <p:spPr/>
        <p:txBody>
          <a:bodyPr/>
          <a:lstStyle/>
          <a:p>
            <a:pPr marL="0" indent="0">
              <a:buNone/>
            </a:pPr>
            <a:r>
              <a:rPr lang="en-US" dirty="0">
                <a:latin typeface="Amasis MT Pro" panose="02040504050005020304" pitchFamily="18" charset="0"/>
              </a:rPr>
              <a:t>Implement front-end and back-end validation for items that are added or edited in the </a:t>
            </a:r>
            <a:r>
              <a:rPr lang="en-US" dirty="0" err="1">
                <a:latin typeface="Amasis MT Pro" panose="02040504050005020304" pitchFamily="18" charset="0"/>
              </a:rPr>
              <a:t>Booklink</a:t>
            </a:r>
            <a:r>
              <a:rPr lang="en-US" dirty="0">
                <a:latin typeface="Amasis MT Pro" panose="02040504050005020304" pitchFamily="18" charset="0"/>
              </a:rPr>
              <a:t> system.</a:t>
            </a:r>
          </a:p>
          <a:p>
            <a:pPr marL="0" indent="0">
              <a:buNone/>
            </a:pPr>
            <a:endParaRPr lang="en-US" dirty="0">
              <a:latin typeface="Amasis MT Pro" panose="02040504050005020304" pitchFamily="18" charset="0"/>
            </a:endParaRPr>
          </a:p>
          <a:p>
            <a:pPr marL="0" indent="0">
              <a:buNone/>
            </a:pPr>
            <a:r>
              <a:rPr lang="en-US" dirty="0">
                <a:latin typeface="Amasis MT Pro" panose="02040504050005020304" pitchFamily="18" charset="0"/>
              </a:rPr>
              <a:t>Appropriate feedback should be displayed to the user if the constraints are not met.</a:t>
            </a:r>
          </a:p>
          <a:p>
            <a:pPr marL="457200" indent="-457200">
              <a:buFont typeface="+mj-lt"/>
              <a:buAutoNum type="alphaLcParenR"/>
            </a:pPr>
            <a:endParaRPr lang="en-US" dirty="0">
              <a:latin typeface="Amasis MT Pro" panose="02040504050005020304" pitchFamily="18" charset="0"/>
            </a:endParaRPr>
          </a:p>
          <a:p>
            <a:pPr marL="457200" lvl="1" indent="0">
              <a:buNone/>
            </a:pPr>
            <a:endParaRPr lang="en-SG" dirty="0">
              <a:latin typeface="Amasis MT Pro" panose="02040504050005020304" pitchFamily="18" charset="0"/>
            </a:endParaRPr>
          </a:p>
        </p:txBody>
      </p:sp>
    </p:spTree>
    <p:extLst>
      <p:ext uri="{BB962C8B-B14F-4D97-AF65-F5344CB8AC3E}">
        <p14:creationId xmlns:p14="http://schemas.microsoft.com/office/powerpoint/2010/main" val="241643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C00FB-910E-4DA0-9901-7B0205056AE0}"/>
              </a:ext>
            </a:extLst>
          </p:cNvPr>
          <p:cNvSpPr>
            <a:spLocks noGrp="1"/>
          </p:cNvSpPr>
          <p:nvPr>
            <p:ph type="sldNum" sz="quarter" idx="12"/>
          </p:nvPr>
        </p:nvSpPr>
        <p:spPr/>
        <p:txBody>
          <a:bodyPr/>
          <a:lstStyle/>
          <a:p>
            <a:fld id="{6767FADE-2612-3649-B495-F644A23F288B}" type="slidenum">
              <a:rPr lang="en-US" smtClean="0"/>
              <a:pPr/>
              <a:t>83</a:t>
            </a:fld>
            <a:endParaRPr lang="en-US"/>
          </a:p>
        </p:txBody>
      </p:sp>
      <p:sp>
        <p:nvSpPr>
          <p:cNvPr id="3" name="Title 2">
            <a:extLst>
              <a:ext uri="{FF2B5EF4-FFF2-40B4-BE49-F238E27FC236}">
                <a16:creationId xmlns:a16="http://schemas.microsoft.com/office/drawing/2014/main" id="{306CA707-8AE7-46AB-927A-F5F5139D0FC4}"/>
              </a:ext>
            </a:extLst>
          </p:cNvPr>
          <p:cNvSpPr>
            <a:spLocks noGrp="1"/>
          </p:cNvSpPr>
          <p:nvPr>
            <p:ph type="title"/>
          </p:nvPr>
        </p:nvSpPr>
        <p:spPr/>
        <p:txBody>
          <a:bodyPr/>
          <a:lstStyle/>
          <a:p>
            <a:r>
              <a:rPr lang="en-SG" dirty="0">
                <a:solidFill>
                  <a:schemeClr val="tx1"/>
                </a:solidFill>
                <a:latin typeface="Amasis MT Pro Black" panose="02040A04050005020304" pitchFamily="18" charset="0"/>
              </a:rPr>
              <a:t>PS: Validating Item </a:t>
            </a:r>
          </a:p>
        </p:txBody>
      </p:sp>
      <p:sp>
        <p:nvSpPr>
          <p:cNvPr id="4" name="Content Placeholder 3">
            <a:extLst>
              <a:ext uri="{FF2B5EF4-FFF2-40B4-BE49-F238E27FC236}">
                <a16:creationId xmlns:a16="http://schemas.microsoft.com/office/drawing/2014/main" id="{84BD80FF-A939-4606-BD6D-6DB5889B4C36}"/>
              </a:ext>
            </a:extLst>
          </p:cNvPr>
          <p:cNvSpPr>
            <a:spLocks noGrp="1"/>
          </p:cNvSpPr>
          <p:nvPr>
            <p:ph sz="quarter" idx="13"/>
          </p:nvPr>
        </p:nvSpPr>
        <p:spPr/>
        <p:txBody>
          <a:bodyPr/>
          <a:lstStyle/>
          <a:p>
            <a:pPr marL="0" indent="0">
              <a:buNone/>
            </a:pPr>
            <a:r>
              <a:rPr lang="en-US" dirty="0">
                <a:latin typeface="Amasis MT Pro" panose="02040504050005020304" pitchFamily="18" charset="0"/>
              </a:rPr>
              <a:t>The constraints are as shown below:</a:t>
            </a:r>
          </a:p>
          <a:p>
            <a:pPr marL="457200" lvl="1" indent="0">
              <a:buNone/>
            </a:pPr>
            <a:endParaRPr lang="en-SG" dirty="0">
              <a:latin typeface="Amasis MT Pro" panose="02040504050005020304" pitchFamily="18" charset="0"/>
            </a:endParaRPr>
          </a:p>
        </p:txBody>
      </p:sp>
      <p:graphicFrame>
        <p:nvGraphicFramePr>
          <p:cNvPr id="5" name="Table 4">
            <a:extLst>
              <a:ext uri="{FF2B5EF4-FFF2-40B4-BE49-F238E27FC236}">
                <a16:creationId xmlns:a16="http://schemas.microsoft.com/office/drawing/2014/main" id="{EB3BE2C0-DDFD-4631-BAB9-E22BDF34DDBD}"/>
              </a:ext>
            </a:extLst>
          </p:cNvPr>
          <p:cNvGraphicFramePr>
            <a:graphicFrameLocks noGrp="1"/>
          </p:cNvGraphicFramePr>
          <p:nvPr/>
        </p:nvGraphicFramePr>
        <p:xfrm>
          <a:off x="1284328" y="2595880"/>
          <a:ext cx="6096000" cy="2814320"/>
        </p:xfrm>
        <a:graphic>
          <a:graphicData uri="http://schemas.openxmlformats.org/drawingml/2006/table">
            <a:tbl>
              <a:tblPr firstRow="1" bandRow="1">
                <a:tableStyleId>{5940675A-B579-460E-94D1-54222C63F5DA}</a:tableStyleId>
              </a:tblPr>
              <a:tblGrid>
                <a:gridCol w="1594585">
                  <a:extLst>
                    <a:ext uri="{9D8B030D-6E8A-4147-A177-3AD203B41FA5}">
                      <a16:colId xmlns:a16="http://schemas.microsoft.com/office/drawing/2014/main" val="1200203070"/>
                    </a:ext>
                  </a:extLst>
                </a:gridCol>
                <a:gridCol w="4501415">
                  <a:extLst>
                    <a:ext uri="{9D8B030D-6E8A-4147-A177-3AD203B41FA5}">
                      <a16:colId xmlns:a16="http://schemas.microsoft.com/office/drawing/2014/main" val="2641722211"/>
                    </a:ext>
                  </a:extLst>
                </a:gridCol>
              </a:tblGrid>
              <a:tr h="370840">
                <a:tc>
                  <a:txBody>
                    <a:bodyPr/>
                    <a:lstStyle/>
                    <a:p>
                      <a:pPr algn="ctr"/>
                      <a:r>
                        <a:rPr lang="en-US" sz="1400" b="1" dirty="0"/>
                        <a:t>Item fields</a:t>
                      </a:r>
                      <a:endParaRPr lang="en-SG" sz="1400" b="1" dirty="0"/>
                    </a:p>
                  </a:txBody>
                  <a:tcPr/>
                </a:tc>
                <a:tc>
                  <a:txBody>
                    <a:bodyPr/>
                    <a:lstStyle/>
                    <a:p>
                      <a:pPr algn="ctr"/>
                      <a:r>
                        <a:rPr lang="en-US" sz="1400" b="1" dirty="0"/>
                        <a:t>Constraints</a:t>
                      </a:r>
                      <a:endParaRPr lang="en-SG" sz="1400" b="1" dirty="0"/>
                    </a:p>
                  </a:txBody>
                  <a:tcPr/>
                </a:tc>
                <a:extLst>
                  <a:ext uri="{0D108BD9-81ED-4DB2-BD59-A6C34878D82A}">
                    <a16:rowId xmlns:a16="http://schemas.microsoft.com/office/drawing/2014/main" val="3450401119"/>
                  </a:ext>
                </a:extLst>
              </a:tr>
              <a:tr h="370840">
                <a:tc>
                  <a:txBody>
                    <a:bodyPr/>
                    <a:lstStyle/>
                    <a:p>
                      <a:pPr algn="ctr"/>
                      <a:r>
                        <a:rPr lang="en-US" sz="1400" dirty="0"/>
                        <a:t>name</a:t>
                      </a:r>
                      <a:endParaRPr lang="en-SG" sz="1400" dirty="0"/>
                    </a:p>
                  </a:txBody>
                  <a:tcPr/>
                </a:tc>
                <a:tc>
                  <a:txBody>
                    <a:bodyPr/>
                    <a:lstStyle/>
                    <a:p>
                      <a:r>
                        <a:rPr lang="en-US" sz="1400" dirty="0"/>
                        <a:t>Name is required, and should have a minimum length of 5, maximum length of 50.</a:t>
                      </a:r>
                      <a:endParaRPr lang="en-SG" sz="1400" dirty="0"/>
                    </a:p>
                  </a:txBody>
                  <a:tcPr/>
                </a:tc>
                <a:extLst>
                  <a:ext uri="{0D108BD9-81ED-4DB2-BD59-A6C34878D82A}">
                    <a16:rowId xmlns:a16="http://schemas.microsoft.com/office/drawing/2014/main" val="3379482664"/>
                  </a:ext>
                </a:extLst>
              </a:tr>
              <a:tr h="370840">
                <a:tc>
                  <a:txBody>
                    <a:bodyPr/>
                    <a:lstStyle/>
                    <a:p>
                      <a:pPr algn="ctr"/>
                      <a:r>
                        <a:rPr lang="en-US" sz="1400" dirty="0"/>
                        <a:t>description</a:t>
                      </a:r>
                      <a:endParaRPr lang="en-SG" sz="1400" dirty="0"/>
                    </a:p>
                  </a:txBody>
                  <a:tcPr/>
                </a:tc>
                <a:tc>
                  <a:txBody>
                    <a:bodyPr/>
                    <a:lstStyle/>
                    <a:p>
                      <a:r>
                        <a:rPr lang="en-US" sz="1400" dirty="0"/>
                        <a:t>Description is required, and have a minimum length of 5, maximum length of 100.</a:t>
                      </a:r>
                      <a:endParaRPr lang="en-SG" sz="1400" dirty="0"/>
                    </a:p>
                  </a:txBody>
                  <a:tcPr/>
                </a:tc>
                <a:extLst>
                  <a:ext uri="{0D108BD9-81ED-4DB2-BD59-A6C34878D82A}">
                    <a16:rowId xmlns:a16="http://schemas.microsoft.com/office/drawing/2014/main" val="1049263135"/>
                  </a:ext>
                </a:extLst>
              </a:tr>
              <a:tr h="370840">
                <a:tc>
                  <a:txBody>
                    <a:bodyPr/>
                    <a:lstStyle/>
                    <a:p>
                      <a:pPr algn="ctr"/>
                      <a:r>
                        <a:rPr lang="en-US" sz="1400" dirty="0"/>
                        <a:t>price</a:t>
                      </a:r>
                      <a:endParaRPr lang="en-SG" sz="1400" dirty="0"/>
                    </a:p>
                  </a:txBody>
                  <a:tcPr/>
                </a:tc>
                <a:tc>
                  <a:txBody>
                    <a:bodyPr/>
                    <a:lstStyle/>
                    <a:p>
                      <a:r>
                        <a:rPr lang="en-US" sz="1400" dirty="0"/>
                        <a:t>Price is required and only accept positive numerical values. </a:t>
                      </a:r>
                      <a:endParaRPr lang="en-SG" sz="1400" dirty="0"/>
                    </a:p>
                  </a:txBody>
                  <a:tcPr/>
                </a:tc>
                <a:extLst>
                  <a:ext uri="{0D108BD9-81ED-4DB2-BD59-A6C34878D82A}">
                    <a16:rowId xmlns:a16="http://schemas.microsoft.com/office/drawing/2014/main" val="2544831777"/>
                  </a:ext>
                </a:extLst>
              </a:tr>
              <a:tr h="370840">
                <a:tc>
                  <a:txBody>
                    <a:bodyPr/>
                    <a:lstStyle/>
                    <a:p>
                      <a:pPr algn="ctr"/>
                      <a:r>
                        <a:rPr lang="en-US" sz="1400" dirty="0"/>
                        <a:t>quantity</a:t>
                      </a:r>
                      <a:endParaRPr lang="en-SG" sz="1400" dirty="0"/>
                    </a:p>
                  </a:txBody>
                  <a:tcPr/>
                </a:tc>
                <a:tc>
                  <a:txBody>
                    <a:bodyPr/>
                    <a:lstStyle/>
                    <a:p>
                      <a:r>
                        <a:rPr lang="en-US" sz="1400" dirty="0"/>
                        <a:t>Quantity is required and only accept positive whole numbers. </a:t>
                      </a:r>
                      <a:endParaRPr lang="en-SG" sz="1400" dirty="0"/>
                    </a:p>
                  </a:txBody>
                  <a:tcPr/>
                </a:tc>
                <a:extLst>
                  <a:ext uri="{0D108BD9-81ED-4DB2-BD59-A6C34878D82A}">
                    <a16:rowId xmlns:a16="http://schemas.microsoft.com/office/drawing/2014/main" val="4234660802"/>
                  </a:ext>
                </a:extLst>
              </a:tr>
              <a:tr h="370840">
                <a:tc>
                  <a:txBody>
                    <a:bodyPr/>
                    <a:lstStyle/>
                    <a:p>
                      <a:pPr algn="ctr"/>
                      <a:r>
                        <a:rPr lang="en-US" sz="1400" dirty="0"/>
                        <a:t>category</a:t>
                      </a:r>
                      <a:endParaRPr lang="en-SG" sz="1400" dirty="0"/>
                    </a:p>
                  </a:txBody>
                  <a:tcPr/>
                </a:tc>
                <a:tc>
                  <a:txBody>
                    <a:bodyPr/>
                    <a:lstStyle/>
                    <a:p>
                      <a:r>
                        <a:rPr lang="en-US" sz="1400" dirty="0"/>
                        <a:t>Category is required.</a:t>
                      </a:r>
                      <a:endParaRPr lang="en-SG" sz="1400" dirty="0"/>
                    </a:p>
                  </a:txBody>
                  <a:tcPr/>
                </a:tc>
                <a:extLst>
                  <a:ext uri="{0D108BD9-81ED-4DB2-BD59-A6C34878D82A}">
                    <a16:rowId xmlns:a16="http://schemas.microsoft.com/office/drawing/2014/main" val="3657155431"/>
                  </a:ext>
                </a:extLst>
              </a:tr>
            </a:tbl>
          </a:graphicData>
        </a:graphic>
      </p:graphicFrame>
    </p:spTree>
    <p:extLst>
      <p:ext uri="{BB962C8B-B14F-4D97-AF65-F5344CB8AC3E}">
        <p14:creationId xmlns:p14="http://schemas.microsoft.com/office/powerpoint/2010/main" val="3378170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0" y="260714"/>
            <a:ext cx="6714718" cy="685584"/>
          </a:xfrm>
        </p:spPr>
        <p:txBody>
          <a:bodyPr/>
          <a:lstStyle/>
          <a:p>
            <a:r>
              <a:rPr lang="en-US" dirty="0">
                <a:solidFill>
                  <a:schemeClr val="tx1"/>
                </a:solidFill>
                <a:latin typeface="Amasis MT Pro Black" panose="02040A04050005020304" pitchFamily="18" charset="0"/>
              </a:rPr>
              <a:t>Summary</a:t>
            </a:r>
            <a:endParaRPr lang="en-SG" dirty="0">
              <a:solidFill>
                <a:schemeClr val="tx1"/>
              </a:solidFill>
              <a:latin typeface="Amasis MT Pro Black" panose="02040A04050005020304" pitchFamily="18" charset="0"/>
            </a:endParaRPr>
          </a:p>
        </p:txBody>
      </p:sp>
      <p:sp>
        <p:nvSpPr>
          <p:cNvPr id="3" name="Content Placeholder 2"/>
          <p:cNvSpPr>
            <a:spLocks noGrp="1"/>
          </p:cNvSpPr>
          <p:nvPr>
            <p:ph sz="quarter" idx="13"/>
          </p:nvPr>
        </p:nvSpPr>
        <p:spPr>
          <a:xfrm>
            <a:off x="468468" y="1576032"/>
            <a:ext cx="7978660" cy="4500527"/>
          </a:xfrm>
        </p:spPr>
        <p:txBody>
          <a:bodyPr/>
          <a:lstStyle/>
          <a:p>
            <a:r>
              <a:rPr lang="en-US" dirty="0">
                <a:latin typeface="Amasis MT Pro" panose="02040504050005020304" pitchFamily="18" charset="0"/>
              </a:rPr>
              <a:t>In this lesson, you learnt how to:</a:t>
            </a:r>
          </a:p>
          <a:p>
            <a:endParaRPr lang="en-US" dirty="0">
              <a:latin typeface="Amasis MT Pro" panose="02040504050005020304" pitchFamily="18" charset="0"/>
            </a:endParaRPr>
          </a:p>
          <a:p>
            <a:pPr lvl="1"/>
            <a:r>
              <a:rPr lang="en-US" sz="2400" dirty="0">
                <a:latin typeface="Amasis MT Pro" panose="02040504050005020304" pitchFamily="18" charset="0"/>
              </a:rPr>
              <a:t>Implement front-end and back-end validation with Bootstrap, JavaScript, </a:t>
            </a:r>
            <a:r>
              <a:rPr lang="en-US" sz="2400" dirty="0" err="1">
                <a:latin typeface="Amasis MT Pro" panose="02040504050005020304" pitchFamily="18" charset="0"/>
              </a:rPr>
              <a:t>Thymeleaf</a:t>
            </a:r>
            <a:r>
              <a:rPr lang="en-US" sz="2400" dirty="0">
                <a:latin typeface="Amasis MT Pro" panose="02040504050005020304" pitchFamily="18" charset="0"/>
              </a:rPr>
              <a:t> and Validation annotations</a:t>
            </a:r>
          </a:p>
          <a:p>
            <a:pPr lvl="1"/>
            <a:endParaRPr lang="en-US" sz="2400" dirty="0">
              <a:latin typeface="Amasis MT Pro" panose="02040504050005020304" pitchFamily="18" charset="0"/>
            </a:endParaRPr>
          </a:p>
          <a:p>
            <a:pPr lvl="1"/>
            <a:r>
              <a:rPr lang="en-US" sz="2400" dirty="0">
                <a:latin typeface="Amasis MT Pro" panose="02040504050005020304" pitchFamily="18" charset="0"/>
              </a:rPr>
              <a:t>Provide feedback to users</a:t>
            </a:r>
          </a:p>
          <a:p>
            <a:pPr marL="457200" lvl="1" indent="0">
              <a:buNone/>
            </a:pPr>
            <a:endParaRPr lang="en-US" sz="2400" dirty="0">
              <a:latin typeface="Amasis MT Pro" panose="02040504050005020304" pitchFamily="18" charset="0"/>
            </a:endParaRPr>
          </a:p>
          <a:p>
            <a:pPr lvl="1"/>
            <a:r>
              <a:rPr lang="en-US" sz="2400" dirty="0">
                <a:latin typeface="Amasis MT Pro" panose="02040504050005020304" pitchFamily="18" charset="0"/>
              </a:rPr>
              <a:t>Validate different constraints</a:t>
            </a:r>
          </a:p>
          <a:p>
            <a:pPr lvl="1"/>
            <a:endParaRPr lang="en-US" sz="2400" dirty="0">
              <a:latin typeface="Amasis MT Pro" panose="02040504050005020304" pitchFamily="18" charset="0"/>
            </a:endParaRPr>
          </a:p>
          <a:p>
            <a:endParaRPr lang="en-US" dirty="0">
              <a:latin typeface="Amasis MT Pro" panose="02040504050005020304" pitchFamily="18" charset="0"/>
            </a:endParaRPr>
          </a:p>
          <a:p>
            <a:pPr lvl="1"/>
            <a:endParaRPr lang="en-SG" sz="2400" dirty="0">
              <a:latin typeface="Amasis MT Pro" panose="02040504050005020304" pitchFamily="18" charset="0"/>
            </a:endParaRPr>
          </a:p>
        </p:txBody>
      </p:sp>
      <p:sp>
        <p:nvSpPr>
          <p:cNvPr id="4" name="Slide Number Placeholder 3"/>
          <p:cNvSpPr>
            <a:spLocks noGrp="1"/>
          </p:cNvSpPr>
          <p:nvPr>
            <p:ph type="sldNum" sz="quarter" idx="12"/>
          </p:nvPr>
        </p:nvSpPr>
        <p:spPr/>
        <p:txBody>
          <a:bodyPr/>
          <a:lstStyle/>
          <a:p>
            <a:fld id="{6767FADE-2612-3649-B495-F644A23F288B}" type="slidenum">
              <a:rPr lang="en-US" smtClean="0"/>
              <a:pPr/>
              <a:t>84</a:t>
            </a:fld>
            <a:endParaRPr lang="en-US"/>
          </a:p>
        </p:txBody>
      </p:sp>
    </p:spTree>
    <p:extLst>
      <p:ext uri="{BB962C8B-B14F-4D97-AF65-F5344CB8AC3E}">
        <p14:creationId xmlns:p14="http://schemas.microsoft.com/office/powerpoint/2010/main" val="340175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415" y="2540256"/>
            <a:ext cx="7627426" cy="2018718"/>
          </a:xfrm>
        </p:spPr>
        <p:txBody>
          <a:bodyPr>
            <a:normAutofit/>
          </a:bodyPr>
          <a:lstStyle/>
          <a:p>
            <a:pPr algn="ctr">
              <a:lnSpc>
                <a:spcPct val="150000"/>
              </a:lnSpc>
            </a:pPr>
            <a:r>
              <a:rPr lang="en-SG" dirty="0">
                <a:solidFill>
                  <a:schemeClr val="tx1"/>
                </a:solidFill>
                <a:latin typeface="Amasis MT Pro Black" panose="02040A04050005020304" pitchFamily="18" charset="0"/>
              </a:rPr>
              <a:t>Thank you</a:t>
            </a:r>
            <a:br>
              <a:rPr lang="en-SG" dirty="0">
                <a:solidFill>
                  <a:schemeClr val="tx1"/>
                </a:solidFill>
                <a:latin typeface="Amasis MT Pro Black" panose="02040A04050005020304" pitchFamily="18" charset="0"/>
              </a:rPr>
            </a:br>
            <a:r>
              <a:rPr lang="en-SG" dirty="0">
                <a:solidFill>
                  <a:schemeClr val="tx1"/>
                </a:solidFill>
                <a:latin typeface="Amasis MT Pro Black" panose="02040A04050005020304" pitchFamily="18" charset="0"/>
              </a:rPr>
              <a:t>Q&amp;A</a:t>
            </a:r>
          </a:p>
        </p:txBody>
      </p:sp>
      <p:sp>
        <p:nvSpPr>
          <p:cNvPr id="3" name="AutoShape 2">
            <a:extLst>
              <a:ext uri="{FF2B5EF4-FFF2-40B4-BE49-F238E27FC236}">
                <a16:creationId xmlns:a16="http://schemas.microsoft.com/office/drawing/2014/main" id="{DB1CF652-3D37-4DA4-B791-1A9E3096500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7262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37609-EBB0-4DA6-A6E4-F2968A9FFF6A}"/>
              </a:ext>
            </a:extLst>
          </p:cNvPr>
          <p:cNvSpPr>
            <a:spLocks noGrp="1"/>
          </p:cNvSpPr>
          <p:nvPr>
            <p:ph type="sldNum" sz="quarter" idx="12"/>
          </p:nvPr>
        </p:nvSpPr>
        <p:spPr/>
        <p:txBody>
          <a:bodyPr/>
          <a:lstStyle/>
          <a:p>
            <a:fld id="{6767FADE-2612-3649-B495-F644A23F288B}" type="slidenum">
              <a:rPr lang="en-US" smtClean="0"/>
              <a:pPr/>
              <a:t>9</a:t>
            </a:fld>
            <a:endParaRPr lang="en-US"/>
          </a:p>
        </p:txBody>
      </p:sp>
      <p:sp>
        <p:nvSpPr>
          <p:cNvPr id="3" name="Title 2">
            <a:extLst>
              <a:ext uri="{FF2B5EF4-FFF2-40B4-BE49-F238E27FC236}">
                <a16:creationId xmlns:a16="http://schemas.microsoft.com/office/drawing/2014/main" id="{5E403B56-6B63-483F-9178-2947F2467AFA}"/>
              </a:ext>
            </a:extLst>
          </p:cNvPr>
          <p:cNvSpPr>
            <a:spLocks noGrp="1"/>
          </p:cNvSpPr>
          <p:nvPr>
            <p:ph type="title"/>
          </p:nvPr>
        </p:nvSpPr>
        <p:spPr>
          <a:xfrm>
            <a:off x="106316" y="312987"/>
            <a:ext cx="7430826" cy="604593"/>
          </a:xfrm>
        </p:spPr>
        <p:txBody>
          <a:bodyPr>
            <a:normAutofit fontScale="90000"/>
          </a:bodyPr>
          <a:lstStyle/>
          <a:p>
            <a:r>
              <a:rPr lang="en-US" dirty="0">
                <a:solidFill>
                  <a:schemeClr val="tx1"/>
                </a:solidFill>
                <a:latin typeface="Amasis MT Pro Black" panose="02040A04050005020304" pitchFamily="18" charset="0"/>
              </a:rPr>
              <a:t>RECALL - Viewing a list of categories</a:t>
            </a:r>
            <a:endParaRPr lang="en-SG" dirty="0">
              <a:solidFill>
                <a:schemeClr val="tx1"/>
              </a:solidFill>
              <a:latin typeface="Amasis MT Pro Black" panose="02040A04050005020304" pitchFamily="18" charset="0"/>
            </a:endParaRPr>
          </a:p>
        </p:txBody>
      </p:sp>
      <p:grpSp>
        <p:nvGrpSpPr>
          <p:cNvPr id="9" name="Group 8">
            <a:extLst>
              <a:ext uri="{FF2B5EF4-FFF2-40B4-BE49-F238E27FC236}">
                <a16:creationId xmlns:a16="http://schemas.microsoft.com/office/drawing/2014/main" id="{74F66003-6A70-4258-AC4E-CF69603AA525}"/>
              </a:ext>
            </a:extLst>
          </p:cNvPr>
          <p:cNvGrpSpPr/>
          <p:nvPr/>
        </p:nvGrpSpPr>
        <p:grpSpPr>
          <a:xfrm>
            <a:off x="795004" y="1352448"/>
            <a:ext cx="7652124" cy="4289607"/>
            <a:chOff x="1224232" y="3319139"/>
            <a:chExt cx="6386382" cy="3658596"/>
          </a:xfrm>
        </p:grpSpPr>
        <p:pic>
          <p:nvPicPr>
            <p:cNvPr id="11" name="Picture 10">
              <a:extLst>
                <a:ext uri="{FF2B5EF4-FFF2-40B4-BE49-F238E27FC236}">
                  <a16:creationId xmlns:a16="http://schemas.microsoft.com/office/drawing/2014/main" id="{A6461766-63CA-4754-A3B0-E9F73235540B}"/>
                </a:ext>
              </a:extLst>
            </p:cNvPr>
            <p:cNvPicPr>
              <a:picLocks noChangeAspect="1"/>
            </p:cNvPicPr>
            <p:nvPr/>
          </p:nvPicPr>
          <p:blipFill>
            <a:blip r:embed="rId2"/>
            <a:stretch>
              <a:fillRect/>
            </a:stretch>
          </p:blipFill>
          <p:spPr>
            <a:xfrm>
              <a:off x="3205946" y="5297988"/>
              <a:ext cx="2601560" cy="167974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8097754-9E12-4090-9060-4A9E0773EED7}"/>
                </a:ext>
              </a:extLst>
            </p:cNvPr>
            <p:cNvPicPr>
              <a:picLocks noChangeAspect="1"/>
            </p:cNvPicPr>
            <p:nvPr/>
          </p:nvPicPr>
          <p:blipFill>
            <a:blip r:embed="rId3"/>
            <a:stretch>
              <a:fillRect/>
            </a:stretch>
          </p:blipFill>
          <p:spPr>
            <a:xfrm>
              <a:off x="1224232" y="3319139"/>
              <a:ext cx="6386382" cy="1489760"/>
            </a:xfrm>
            <a:prstGeom prst="rect">
              <a:avLst/>
            </a:prstGeom>
          </p:spPr>
        </p:pic>
        <p:cxnSp>
          <p:nvCxnSpPr>
            <p:cNvPr id="13" name="Straight Arrow Connector 12">
              <a:extLst>
                <a:ext uri="{FF2B5EF4-FFF2-40B4-BE49-F238E27FC236}">
                  <a16:creationId xmlns:a16="http://schemas.microsoft.com/office/drawing/2014/main" id="{98CDBE19-079C-49FC-B170-82F2AF3D5670}"/>
                </a:ext>
              </a:extLst>
            </p:cNvPr>
            <p:cNvCxnSpPr>
              <a:cxnSpLocks/>
            </p:cNvCxnSpPr>
            <p:nvPr/>
          </p:nvCxnSpPr>
          <p:spPr>
            <a:xfrm flipH="1">
              <a:off x="5009047" y="4576591"/>
              <a:ext cx="380246" cy="714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6853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p:properties xmlns:p="http://schemas.microsoft.com/office/2006/metadata/properties" xmlns:xsi="http://www.w3.org/2001/XMLSchema-instance">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B185EAE5C4B24999F64AF816DDB529" ma:contentTypeVersion="17" ma:contentTypeDescription="Create a new document." ma:contentTypeScope="" ma:versionID="f2aebd5d5002920bfc2b4d31be87c640">
  <xsd:schema xmlns:xsd="http://www.w3.org/2001/XMLSchema" xmlns:xs="http://www.w3.org/2001/XMLSchema" xmlns:p="http://schemas.microsoft.com/office/2006/metadata/properties" xmlns:ns1="http://schemas.microsoft.com/sharepoint/v3" xmlns:ns2="802e93c6-f87a-4558-8da6-f509a09420d4" xmlns:ns3="dcf6e893-e20c-40e6-ba02-1fef41a8159d" targetNamespace="http://schemas.microsoft.com/office/2006/metadata/properties" ma:root="true" ma:fieldsID="da9d474fe441384720708f7728306596" ns1:_="" ns2:_="" ns3:_="">
    <xsd:import namespace="http://schemas.microsoft.com/sharepoint/v3"/>
    <xsd:import namespace="802e93c6-f87a-4558-8da6-f509a09420d4"/>
    <xsd:import namespace="dcf6e893-e20c-40e6-ba02-1fef41a8159d"/>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e93c6-f87a-4558-8da6-f509a09420d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6e893-e20c-40e6-ba02-1fef41a8159d"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58642-DCA4-4B9E-93C2-6AE1B7B5BDF3}">
  <ds:schemaRefs>
    <ds:schemaRef ds:uri="http://schemas.microsoft.com/sharepoint/v3/contenttype/forms"/>
  </ds:schemaRefs>
</ds:datastoreItem>
</file>

<file path=customXml/itemProps2.xml><?xml version="1.0" encoding="utf-8"?>
<ds:datastoreItem xmlns:ds="http://schemas.openxmlformats.org/officeDocument/2006/customXml" ds:itemID="{FFC1F916-8138-43C8-8AF9-7993F3E3DCCA}">
  <ds:schemaRefs>
    <ds:schemaRef ds:uri="http://schemas.microsoft.com/office/2006/documentManagement/types"/>
    <ds:schemaRef ds:uri="http://purl.org/dc/elements/1.1/"/>
    <ds:schemaRef ds:uri="http://purl.org/dc/terms/"/>
    <ds:schemaRef ds:uri="http://schemas.microsoft.com/office/2006/metadata/properties"/>
    <ds:schemaRef ds:uri="c13a296c-d2c5-4ce8-9328-996c56804050"/>
    <ds:schemaRef ds:uri="http://www.w3.org/XML/1998/namespace"/>
    <ds:schemaRef ds:uri="http://schemas.microsoft.com/office/infopath/2007/PartnerControls"/>
    <ds:schemaRef ds:uri="http://schemas.openxmlformats.org/package/2006/metadata/core-properties"/>
    <ds:schemaRef ds:uri="http://purl.org/dc/dcmitype/"/>
    <ds:schemaRef ds:uri="http://schemas.microsoft.com/sharepoint/v3"/>
  </ds:schemaRefs>
</ds:datastoreItem>
</file>

<file path=customXml/itemProps3.xml><?xml version="1.0" encoding="utf-8"?>
<ds:datastoreItem xmlns:ds="http://schemas.openxmlformats.org/officeDocument/2006/customXml" ds:itemID="{2E4ABE32-148C-4D3F-856B-40298B70A3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2e93c6-f87a-4558-8da6-f509a09420d4"/>
    <ds:schemaRef ds:uri="dcf6e893-e20c-40e6-ba02-1fef41a815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70f6a2e-9a0b-44bc-9fcb-55781401e2f0}" enabled="1" method="Standard" siteId="{f688b0d0-79f0-40a4-8644-35fcdee9d0f3}" contentBits="1" removed="0"/>
</clbl:labelList>
</file>

<file path=docProps/app.xml><?xml version="1.0" encoding="utf-8"?>
<Properties xmlns="http://schemas.openxmlformats.org/officeDocument/2006/extended-properties" xmlns:vt="http://schemas.openxmlformats.org/officeDocument/2006/docPropsVTypes">
  <TotalTime>23504</TotalTime>
  <Words>4622</Words>
  <Application>Microsoft Office PowerPoint</Application>
  <PresentationFormat>On-screen Show (4:3)</PresentationFormat>
  <Paragraphs>615</Paragraphs>
  <Slides>85</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Amasis MT Pro</vt:lpstr>
      <vt:lpstr>Amasis MT Pro Black</vt:lpstr>
      <vt:lpstr>Arial</vt:lpstr>
      <vt:lpstr>Calibri</vt:lpstr>
      <vt:lpstr>Calibri Light</vt:lpstr>
      <vt:lpstr>Consolas</vt:lpstr>
      <vt:lpstr>Trebuchet MS</vt:lpstr>
      <vt:lpstr>Verdana</vt:lpstr>
      <vt:lpstr>Office Theme</vt:lpstr>
      <vt:lpstr>1_Office Theme</vt:lpstr>
      <vt:lpstr>Building Enterprise Java Applications with Spring  </vt:lpstr>
      <vt:lpstr>Welcome and admin matters</vt:lpstr>
      <vt:lpstr>Admin matters</vt:lpstr>
      <vt:lpstr>Trainers</vt:lpstr>
      <vt:lpstr>Schedule</vt:lpstr>
      <vt:lpstr>Topics Covered in this course</vt:lpstr>
      <vt:lpstr>PowerPoint Presentation</vt:lpstr>
      <vt:lpstr>RECALL - JPA-Hibernate-MySQL</vt:lpstr>
      <vt:lpstr>RECALL - Viewing a list of categories</vt:lpstr>
      <vt:lpstr>RECALL - Viewing a list of items</vt:lpstr>
      <vt:lpstr>RECALL - Thymeleaf</vt:lpstr>
      <vt:lpstr>RECALL: Thymeleaf attributes</vt:lpstr>
      <vt:lpstr>RECALL –View Categories </vt:lpstr>
      <vt:lpstr>RECALL: Add a new Category using Forms</vt:lpstr>
      <vt:lpstr>RECALL Joining Table – Category and Item</vt:lpstr>
      <vt:lpstr>RECALL - Creating header fragment</vt:lpstr>
      <vt:lpstr>RECALL - Uploading Images</vt:lpstr>
      <vt:lpstr>RECALL - View Single Item</vt:lpstr>
      <vt:lpstr>RECALL -Set Image Path using WebMVCConfigurer</vt:lpstr>
      <vt:lpstr>RECALL - Update Category</vt:lpstr>
      <vt:lpstr>PowerPoint Presentation</vt:lpstr>
      <vt:lpstr>Create LP03 Project</vt:lpstr>
      <vt:lpstr>Exercise 1 – Create LP03 project</vt:lpstr>
      <vt:lpstr>Exercise 1 – Copying LP02 files</vt:lpstr>
      <vt:lpstr>Exercise 1 – Copying LP02 files</vt:lpstr>
      <vt:lpstr>Exercise 1– Copying LP02 files</vt:lpstr>
      <vt:lpstr>Booklink Members</vt:lpstr>
      <vt:lpstr>Exercise 2 – Booklink Members</vt:lpstr>
      <vt:lpstr>Exercise 2 – Booklink Members</vt:lpstr>
      <vt:lpstr>Exercise 2: Header Fragment to include Members</vt:lpstr>
      <vt:lpstr>Validation</vt:lpstr>
      <vt:lpstr>Validation</vt:lpstr>
      <vt:lpstr>Invalid Input – Empty values</vt:lpstr>
      <vt:lpstr>BREAK</vt:lpstr>
      <vt:lpstr>Invalid Input – Empty values</vt:lpstr>
      <vt:lpstr>Front-end Validation</vt:lpstr>
      <vt:lpstr>Front-end validation - JavaScript</vt:lpstr>
      <vt:lpstr>Front-end validation - JavaScript</vt:lpstr>
      <vt:lpstr>Exercise 3 – Front-end Validation with JS and Bootstrap</vt:lpstr>
      <vt:lpstr>Exercise 3</vt:lpstr>
      <vt:lpstr>Exercise 3</vt:lpstr>
      <vt:lpstr>How it works</vt:lpstr>
      <vt:lpstr>Exercise 4 – Disabling JS in a web browser</vt:lpstr>
      <vt:lpstr>Exercise 4 – Disabling JS in a web browser</vt:lpstr>
      <vt:lpstr>Exercise 4 – Disabling JS in a web browser</vt:lpstr>
      <vt:lpstr>Exercise 4 – Disabling JS in a web browser</vt:lpstr>
      <vt:lpstr>Exercise 4 – Disabling JS in a web browser</vt:lpstr>
      <vt:lpstr>Exercise 4 – Disabling JS in a web browser</vt:lpstr>
      <vt:lpstr>LUNCH</vt:lpstr>
      <vt:lpstr>Back-end Validation</vt:lpstr>
      <vt:lpstr>Back-end Validation</vt:lpstr>
      <vt:lpstr>Exercise 5 – Front-end validation disabled</vt:lpstr>
      <vt:lpstr>Exercise 5 – Front-end validation disabled</vt:lpstr>
      <vt:lpstr>Dependency - Validation </vt:lpstr>
      <vt:lpstr>Exercise 6 – Adding Validation dependency in POM </vt:lpstr>
      <vt:lpstr>Exercise 6 – Adding Validation dependency in POM  </vt:lpstr>
      <vt:lpstr>Exercise 6 – Validating required input</vt:lpstr>
      <vt:lpstr>Exercise 6 – Validating required input</vt:lpstr>
      <vt:lpstr>Exercise 6 – Validating required input</vt:lpstr>
      <vt:lpstr>Handling errors</vt:lpstr>
      <vt:lpstr>Handling errors</vt:lpstr>
      <vt:lpstr>Exercise 7 – Handling errors</vt:lpstr>
      <vt:lpstr>Exercise 7 – Handling errors</vt:lpstr>
      <vt:lpstr>Providing user feedback</vt:lpstr>
      <vt:lpstr>Exercise 8 – Providing user feedback</vt:lpstr>
      <vt:lpstr>Exercise 8 – Providing user feedback</vt:lpstr>
      <vt:lpstr>Exercise 8 – Providing user feedback</vt:lpstr>
      <vt:lpstr>How it works</vt:lpstr>
      <vt:lpstr>BREAK</vt:lpstr>
      <vt:lpstr>More types of constraints</vt:lpstr>
      <vt:lpstr>Invalid Input – Length</vt:lpstr>
      <vt:lpstr>Exercise 9 – Multiple constraints</vt:lpstr>
      <vt:lpstr>Exercise 9 – Multiple constraints</vt:lpstr>
      <vt:lpstr>Exercise 9 – Multiple constraints</vt:lpstr>
      <vt:lpstr>Exercise 9 – Multiple constraints</vt:lpstr>
      <vt:lpstr>Exercise 9 – Multiple constraints</vt:lpstr>
      <vt:lpstr>How it works</vt:lpstr>
      <vt:lpstr>Exercise 10 – Front-end vs Back-end Validation </vt:lpstr>
      <vt:lpstr>Exercise 10 – Front-end vs Back-end Validation </vt:lpstr>
      <vt:lpstr>More validation-related input attributes</vt:lpstr>
      <vt:lpstr>PS: Validating Item </vt:lpstr>
      <vt:lpstr>PS: Validating Item </vt:lpstr>
      <vt:lpstr>PS: Validating Item </vt:lpstr>
      <vt:lpstr>Summary</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 Muniraj (RP);Magdalene Lim (RP)</dc:creator>
  <cp:lastModifiedBy>Kavitha Muniraj (RP)</cp:lastModifiedBy>
  <cp:revision>26</cp:revision>
  <dcterms:created xsi:type="dcterms:W3CDTF">2011-06-07T03:26:48Z</dcterms:created>
  <dcterms:modified xsi:type="dcterms:W3CDTF">2022-08-29T06:53:33Z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0x0101002BB185EAE5C4B24999F64AF816DDB529</vt:lpwstr>
  </property>
  <property fmtid="{D5CDD505-2E9C-101B-9397-08002B2CF9AE}" pid="3" name="MSIP_Label_b70f6a2e-9a0b-44bc-9fcb-55781401e2f0_Enabled">
    <vt:lpwstr>true</vt:lpwstr>
  </property>
  <property fmtid="{D5CDD505-2E9C-101B-9397-08002B2CF9AE}" pid="4" name="MSIP_Label_b70f6a2e-9a0b-44bc-9fcb-55781401e2f0_SetDate">
    <vt:lpwstr>2022-04-04T00:39:59Z</vt:lpwstr>
  </property>
  <property fmtid="{D5CDD505-2E9C-101B-9397-08002B2CF9AE}" pid="5" name="MSIP_Label_b70f6a2e-9a0b-44bc-9fcb-55781401e2f0_Method">
    <vt:lpwstr>Standard</vt:lpwstr>
  </property>
  <property fmtid="{D5CDD505-2E9C-101B-9397-08002B2CF9AE}" pid="6" name="MSIP_Label_b70f6a2e-9a0b-44bc-9fcb-55781401e2f0_Name">
    <vt:lpwstr>NON-SENSITIVE</vt:lpwstr>
  </property>
  <property fmtid="{D5CDD505-2E9C-101B-9397-08002B2CF9AE}" pid="7" name="MSIP_Label_b70f6a2e-9a0b-44bc-9fcb-55781401e2f0_SiteId">
    <vt:lpwstr>f688b0d0-79f0-40a4-8644-35fcdee9d0f3</vt:lpwstr>
  </property>
  <property fmtid="{D5CDD505-2E9C-101B-9397-08002B2CF9AE}" pid="8" name="MSIP_Label_b70f6a2e-9a0b-44bc-9fcb-55781401e2f0_ActionId">
    <vt:lpwstr>72612d2c-f7ab-487d-b5ea-91b032e61b8b</vt:lpwstr>
  </property>
  <property fmtid="{D5CDD505-2E9C-101B-9397-08002B2CF9AE}" pid="9" name="MSIP_Label_b70f6a2e-9a0b-44bc-9fcb-55781401e2f0_ContentBits">
    <vt:lpwstr>1</vt:lpwstr>
  </property>
</Properties>
</file>